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handoutMasterIdLst>
    <p:handoutMasterId r:id="rId20"/>
  </p:handoutMasterIdLst>
  <p:sldIdLst>
    <p:sldId id="402" r:id="rId2"/>
    <p:sldId id="458" r:id="rId3"/>
    <p:sldId id="469" r:id="rId4"/>
    <p:sldId id="466" r:id="rId5"/>
    <p:sldId id="489" r:id="rId6"/>
    <p:sldId id="468" r:id="rId7"/>
    <p:sldId id="490" r:id="rId8"/>
    <p:sldId id="491" r:id="rId9"/>
    <p:sldId id="487" r:id="rId10"/>
    <p:sldId id="488" r:id="rId11"/>
    <p:sldId id="482" r:id="rId12"/>
    <p:sldId id="485" r:id="rId13"/>
    <p:sldId id="492" r:id="rId14"/>
    <p:sldId id="432" r:id="rId15"/>
    <p:sldId id="481" r:id="rId16"/>
    <p:sldId id="434" r:id="rId17"/>
    <p:sldId id="442" r:id="rId18"/>
  </p:sldIdLst>
  <p:sldSz cx="9144000" cy="6858000" type="screen4x3"/>
  <p:notesSz cx="673576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66"/>
    <a:srgbClr val="010C95"/>
    <a:srgbClr val="66FF99"/>
    <a:srgbClr val="FFCCFF"/>
    <a:srgbClr val="FFFF00"/>
    <a:srgbClr val="FFCCCC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3" autoAdjust="0"/>
    <p:restoredTop sz="94754" autoAdjust="0"/>
  </p:normalViewPr>
  <p:slideViewPr>
    <p:cSldViewPr snapToGrid="0">
      <p:cViewPr varScale="1">
        <p:scale>
          <a:sx n="73" d="100"/>
          <a:sy n="73" d="100"/>
        </p:scale>
        <p:origin x="-2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京都市立洛陽工業高等学校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F4E3AD1F-661C-4BAD-98D5-CABA77AB29DA}" type="datetimeFigureOut">
              <a:rPr lang="ja-JP" altLang="en-US"/>
              <a:pPr>
                <a:defRPr/>
              </a:pPr>
              <a:t>2014/2/1</a:t>
            </a:fld>
            <a:endParaRPr lang="en-US" altLang="ja-JP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736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6545D728-0691-4006-9CFC-06804C0277B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京都市立洛陽工業高等学校</a:t>
            </a:r>
            <a:endParaRPr lang="en-US" altLang="ja-JP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D0C8204-4BE4-4457-A5FE-CD077D7FC1C7}" type="datetimeFigureOut">
              <a:rPr lang="ja-JP" altLang="en-US"/>
              <a:pPr>
                <a:defRPr/>
              </a:pPr>
              <a:t>2014/2/1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9475"/>
            <a:ext cx="5389563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736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B3C21085-FC5F-40C1-9F91-9753ECDDBBB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京都市立洛陽工業高等学校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C21085-FC5F-40C1-9F91-9753ECDDBBBA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DE32-179F-4C3E-8344-F0422F01AB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AC14-B06F-4548-94BB-AE080385D117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DD23-35FB-46FB-AF4C-0882713147F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7A4B-7B9A-4EF4-BB3A-82BB12BA54DC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1FAC-EF8B-4A26-BCE4-AD8A0FC47D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25F8-7DF7-4A80-B128-B7A8DCCA2F99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D9D8-D387-47D3-B308-5DF7E307BE7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B614-F08A-4CE5-9563-E0FDBE69252F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6E54-AFE0-477D-9238-210C0DF3AD6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800C-3317-4196-B786-92884213CD69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8075-14F5-44E1-B9A3-E5A5CAE408A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445E-DF6A-4ED5-BDF2-60367689E876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96B1-BC6B-449B-A975-5D17F899D13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EF4E-359E-4BB4-BDC6-35679ED17528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957C-7BF8-426D-9CDB-7F01DCE9E6F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84E9-829C-476F-BBFC-DE085014B08D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BB65-07B0-4BEB-8475-A42F75F5B2D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C31C-B43D-4930-8063-915E0657229B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525E-99B5-444F-A85E-19CDFC90039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CA0B-52E9-4481-B9C3-A92ECE4AB9C8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4D08-FEDD-4827-BF2F-F9E6CB7C8B3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CAA2E0-F2E2-47F8-8F82-717C69D0FD17}" type="datetimeFigureOut">
              <a:rPr lang="en-US" altLang="ja-JP"/>
              <a:pPr>
                <a:defRPr/>
              </a:pPr>
              <a:t>2/1/2014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1DF621-29CC-4E52-A5FF-B06411F5F01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 Pゴシック体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 Pゴシック体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 Pゴシック体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 Pゴシック体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 Pゴシック体S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 Pゴシック体S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 Pゴシック体S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 Pゴシック体S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3789363"/>
            <a:ext cx="7772400" cy="2159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2800" smtClean="0">
                <a:solidFill>
                  <a:srgbClr val="080808"/>
                </a:solidFill>
              </a:rPr>
              <a:t>　　</a:t>
            </a:r>
            <a:endParaRPr lang="ja-JP" altLang="en-US" sz="1800" smtClean="0">
              <a:solidFill>
                <a:srgbClr val="080808"/>
              </a:solidFill>
            </a:endParaRPr>
          </a:p>
        </p:txBody>
      </p:sp>
      <p:pic>
        <p:nvPicPr>
          <p:cNvPr id="3075" name="図 14" descr="L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18796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0" y="1933857"/>
            <a:ext cx="940368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60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『</a:t>
            </a:r>
            <a:r>
              <a:rPr lang="ja-JP" altLang="en-US" sz="60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宇宙、教育</a:t>
            </a:r>
            <a:r>
              <a:rPr lang="en-US" altLang="ja-JP" sz="60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』</a:t>
            </a:r>
            <a:r>
              <a:rPr lang="ja-JP" altLang="en-US" sz="60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という</a:t>
            </a:r>
            <a:endParaRPr lang="en-US" altLang="ja-JP" sz="6000" dirty="0" smtClean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60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60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キーワードのコンテンツ</a:t>
            </a:r>
            <a:endParaRPr lang="en-US" altLang="ja-JP" sz="6000" dirty="0" smtClean="0">
              <a:ln w="38100">
                <a:solidFill>
                  <a:srgbClr val="FF0000"/>
                </a:solidFill>
              </a:ln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～宇宙文明時代の到来～</a:t>
            </a:r>
            <a:endParaRPr lang="ja-JP" altLang="en-US" sz="4400" dirty="0">
              <a:ln w="38100">
                <a:solidFill>
                  <a:srgbClr val="FF0000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6125" y="5704748"/>
            <a:ext cx="863855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>
                <a:latin typeface="HG丸ｺﾞｼｯｸM-PRO" pitchFamily="50" charset="-128"/>
                <a:ea typeface="HG丸ｺﾞｼｯｸM-PRO" pitchFamily="50" charset="-128"/>
              </a:rPr>
              <a:t>京都市立洛陽工業</a:t>
            </a:r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高校</a:t>
            </a:r>
            <a:r>
              <a:rPr lang="ja-JP" altLang="en-US" sz="4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有本　淳一</a:t>
            </a:r>
            <a:endParaRPr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3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313510" y="352697"/>
            <a:ext cx="8503920" cy="54472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6600" dirty="0" smtClean="0">
                <a:solidFill>
                  <a:srgbClr val="FFFF00"/>
                </a:solidFill>
              </a:rPr>
              <a:t>教育にとって宇宙は非常に重要なコンテンツ</a:t>
            </a:r>
            <a:endParaRPr lang="en-US" altLang="ja-JP" sz="6600" dirty="0" smtClean="0">
              <a:solidFill>
                <a:srgbClr val="FFFF00"/>
              </a:solidFill>
            </a:endParaRPr>
          </a:p>
          <a:p>
            <a:endParaRPr lang="en-US" altLang="ja-JP" sz="6600" dirty="0" smtClean="0">
              <a:solidFill>
                <a:srgbClr val="FFFF00"/>
              </a:solidFill>
            </a:endParaRPr>
          </a:p>
          <a:p>
            <a:r>
              <a:rPr lang="ja-JP" altLang="en-US" sz="6600" dirty="0" smtClean="0">
                <a:solidFill>
                  <a:srgbClr val="FFFF00"/>
                </a:solidFill>
              </a:rPr>
              <a:t>これからの宇宙開発にとっても教育は重要なコンテンツ</a:t>
            </a:r>
            <a:endParaRPr lang="en-US" altLang="ja-JP" sz="6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10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15615" y="2871421"/>
            <a:ext cx="863855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2700000" algn="tl" rotWithShape="0">
                    <a:schemeClr val="tx1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宇宙にいちばん近い高校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4000" dirty="0">
                <a:latin typeface="HG丸ｺﾞｼｯｸM-PRO" pitchFamily="50" charset="-128"/>
                <a:ea typeface="HG丸ｺﾞｼｯｸM-PRO" pitchFamily="50" charset="-128"/>
              </a:rPr>
              <a:t>」</a:t>
            </a:r>
          </a:p>
        </p:txBody>
      </p:sp>
      <p:sp>
        <p:nvSpPr>
          <p:cNvPr id="4100" name="テキスト ボックス 3"/>
          <p:cNvSpPr txBox="1">
            <a:spLocks noChangeArrowheads="1"/>
          </p:cNvSpPr>
          <p:nvPr/>
        </p:nvSpPr>
        <p:spPr bwMode="auto">
          <a:xfrm>
            <a:off x="3127375" y="4824413"/>
            <a:ext cx="2713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800">
                <a:latin typeface="HG丸ｺﾞｼｯｸM-PRO" pitchFamily="50" charset="-128"/>
                <a:ea typeface="HG丸ｺﾞｼｯｸM-PRO" pitchFamily="50" charset="-128"/>
              </a:rPr>
              <a:t>課題設定</a:t>
            </a:r>
          </a:p>
        </p:txBody>
      </p:sp>
      <p:sp>
        <p:nvSpPr>
          <p:cNvPr id="4101" name="テキスト ボックス 5"/>
          <p:cNvSpPr txBox="1">
            <a:spLocks noChangeArrowheads="1"/>
          </p:cNvSpPr>
          <p:nvPr/>
        </p:nvSpPr>
        <p:spPr bwMode="auto">
          <a:xfrm>
            <a:off x="3563938" y="2781300"/>
            <a:ext cx="16621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>
                <a:latin typeface="HG丸ｺﾞｼｯｸM-PRO" pitchFamily="50" charset="-128"/>
                <a:ea typeface="HG丸ｺﾞｼｯｸM-PRO" pitchFamily="50" charset="-128"/>
              </a:rPr>
              <a:t>学習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9963" y="1825625"/>
            <a:ext cx="3305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atin typeface="HG丸ｺﾞｼｯｸM-PRO" pitchFamily="50" charset="-128"/>
                <a:ea typeface="HG丸ｺﾞｼｯｸM-PRO" pitchFamily="50" charset="-128"/>
              </a:rPr>
              <a:t>従来は</a:t>
            </a:r>
            <a:r>
              <a:rPr lang="en-US" altLang="ja-JP" sz="3600" dirty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endParaRPr lang="ja-JP" altLang="en-US" sz="3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103" name="テキスト ボックス 8"/>
          <p:cNvSpPr txBox="1">
            <a:spLocks noChangeArrowheads="1"/>
          </p:cNvSpPr>
          <p:nvPr/>
        </p:nvSpPr>
        <p:spPr bwMode="auto">
          <a:xfrm>
            <a:off x="3862388" y="3667125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6600">
                <a:latin typeface="HG丸ｺﾞｼｯｸM-PRO" pitchFamily="50" charset="-128"/>
                <a:ea typeface="HG丸ｺﾞｼｯｸM-PRO" pitchFamily="50" charset="-128"/>
              </a:rPr>
              <a:t>↓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3274650" y="2730863"/>
            <a:ext cx="5106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・・・やりたい課題を設定</a:t>
            </a:r>
            <a:endParaRPr lang="en-US" altLang="ja-JP" sz="3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　　それ</a:t>
            </a: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が“宇宙”</a:t>
            </a:r>
            <a:endParaRPr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87713" y="4545013"/>
            <a:ext cx="6627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・・・課題の達成のための学習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9963" y="3133030"/>
            <a:ext cx="79780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6000" dirty="0">
                <a:latin typeface="HG丸ｺﾞｼｯｸM-PRO" pitchFamily="50" charset="-128"/>
                <a:ea typeface="HG丸ｺﾞｼｯｸM-PRO" pitchFamily="50" charset="-128"/>
              </a:rPr>
              <a:t>⇒</a:t>
            </a:r>
            <a:r>
              <a:rPr lang="ja-JP" altLang="en-US" sz="6000" dirty="0">
                <a:ln w="38100">
                  <a:solidFill>
                    <a:srgbClr val="0070C0"/>
                  </a:solidFill>
                </a:ln>
                <a:latin typeface="HG丸ｺﾞｼｯｸM-PRO" pitchFamily="50" charset="-128"/>
                <a:ea typeface="HG丸ｺﾞｼｯｸM-PRO" pitchFamily="50" charset="-128"/>
              </a:rPr>
              <a:t>プロジェクト型学習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3042E-7 L -3.33333E-6 -0.313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4062E-6 L -0.27987 0.236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1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22137E-6 L -0.29514 -0.331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1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1189E-6 L -0.28438 -0.035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0" grpId="1"/>
      <p:bldP spid="4100" grpId="2"/>
      <p:bldP spid="4101" grpId="0"/>
      <p:bldP spid="4101" grpId="1"/>
      <p:bldP spid="4101" grpId="2"/>
      <p:bldP spid="8" grpId="0"/>
      <p:bldP spid="8" grpId="1"/>
      <p:bldP spid="4103" grpId="0"/>
      <p:bldP spid="4103" grpId="1"/>
      <p:bldP spid="4103" grpId="2"/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12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13" descr="金環食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81337"/>
            <a:ext cx="6934200" cy="529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11" descr="宇宙高校生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8476" y="1081337"/>
            <a:ext cx="3221702" cy="5524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96863" y="225425"/>
            <a:ext cx="59229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>
                <a:latin typeface="HG丸ｺﾞｼｯｸM-PRO" pitchFamily="50" charset="-128"/>
                <a:ea typeface="HG丸ｺﾞｼｯｸM-PRO" pitchFamily="50" charset="-128"/>
              </a:rPr>
              <a:t>具体的</a:t>
            </a:r>
            <a:r>
              <a:rPr lang="ja-JP" altLang="en-US" sz="3600" dirty="0">
                <a:latin typeface="HG丸ｺﾞｼｯｸM-PRO" pitchFamily="50" charset="-128"/>
                <a:ea typeface="HG丸ｺﾞｼｯｸM-PRO" pitchFamily="50" charset="-128"/>
              </a:rPr>
              <a:t>な</a:t>
            </a:r>
            <a:r>
              <a:rPr lang="ja-JP" altLang="en-US" sz="4000" dirty="0">
                <a:latin typeface="HG丸ｺﾞｼｯｸM-PRO" pitchFamily="50" charset="-128"/>
                <a:ea typeface="HG丸ｺﾞｼｯｸM-PRO" pitchFamily="50" charset="-128"/>
              </a:rPr>
              <a:t>取り組み</a:t>
            </a:r>
            <a:r>
              <a:rPr lang="ja-JP" altLang="en-US" sz="3600" dirty="0">
                <a:latin typeface="HG丸ｺﾞｼｯｸM-PRO" pitchFamily="50" charset="-128"/>
                <a:ea typeface="HG丸ｺﾞｼｯｸM-PRO" pitchFamily="50" charset="-128"/>
              </a:rPr>
              <a:t>は</a:t>
            </a:r>
            <a:r>
              <a:rPr lang="en-US" altLang="ja-JP" sz="3600" dirty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endParaRPr lang="ja-JP" altLang="en-US" sz="3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7455" y="3694635"/>
            <a:ext cx="1142422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6000" dirty="0">
                <a:ln w="38100">
                  <a:solidFill>
                    <a:schemeClr val="bg1"/>
                  </a:solidFill>
                </a:ln>
                <a:latin typeface="+mn-ea"/>
                <a:ea typeface="+mn-ea"/>
              </a:rPr>
              <a:t>賀茂川での</a:t>
            </a:r>
            <a:endParaRPr lang="en-US" altLang="ja-JP" sz="6000" dirty="0">
              <a:ln w="38100">
                <a:solidFill>
                  <a:schemeClr val="bg1"/>
                </a:solidFill>
              </a:ln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6000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+mn-ea"/>
                <a:ea typeface="+mn-ea"/>
              </a:rPr>
              <a:t>金環日食</a:t>
            </a:r>
            <a:r>
              <a:rPr lang="ja-JP" altLang="en-US" sz="6000" dirty="0">
                <a:ln w="38100">
                  <a:solidFill>
                    <a:schemeClr val="bg1"/>
                  </a:solidFill>
                </a:ln>
                <a:latin typeface="+mn-ea"/>
                <a:ea typeface="+mn-ea"/>
              </a:rPr>
              <a:t>の</a:t>
            </a:r>
            <a:r>
              <a:rPr lang="ja-JP" altLang="en-US" sz="6600" dirty="0">
                <a:ln w="38100">
                  <a:solidFill>
                    <a:schemeClr val="bg1"/>
                  </a:solidFill>
                </a:ln>
                <a:latin typeface="+mn-ea"/>
                <a:ea typeface="+mn-ea"/>
              </a:rPr>
              <a:t>限界線</a:t>
            </a:r>
            <a:r>
              <a:rPr lang="ja-JP" altLang="en-US" sz="6000" dirty="0">
                <a:ln w="38100">
                  <a:solidFill>
                    <a:schemeClr val="bg1"/>
                  </a:solidFill>
                </a:ln>
                <a:latin typeface="+mn-ea"/>
                <a:ea typeface="+mn-ea"/>
              </a:rPr>
              <a:t>の観測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30133" y="2492653"/>
            <a:ext cx="688622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6000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+mn-ea"/>
                <a:ea typeface="+mn-ea"/>
              </a:rPr>
              <a:t>金星</a:t>
            </a:r>
            <a:r>
              <a:rPr lang="ja-JP" altLang="en-US" sz="60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ea"/>
                <a:ea typeface="+mn-ea"/>
              </a:rPr>
              <a:t>太陽面</a:t>
            </a:r>
            <a:endParaRPr lang="en-US" altLang="ja-JP" sz="60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60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sz="6000" dirty="0">
                <a:ln w="28575">
                  <a:solidFill>
                    <a:schemeClr val="bg1"/>
                  </a:solidFill>
                </a:ln>
                <a:latin typeface="+mn-ea"/>
                <a:ea typeface="+mn-ea"/>
              </a:rPr>
              <a:t>通過の観測</a:t>
            </a:r>
            <a:endParaRPr lang="en-US" altLang="ja-JP" sz="6000" dirty="0">
              <a:ln w="28575">
                <a:solidFill>
                  <a:schemeClr val="bg1"/>
                </a:solidFill>
              </a:ln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9099" y="1596765"/>
            <a:ext cx="8758412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1500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Pゴシック体S" pitchFamily="50" charset="-128"/>
                <a:ea typeface="AR Pゴシック体S" pitchFamily="50" charset="-128"/>
              </a:rPr>
              <a:t>ハイブリッド</a:t>
            </a:r>
            <a:endParaRPr lang="en-US" altLang="ja-JP" sz="1150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r>
              <a:rPr lang="ja-JP" altLang="en-US" sz="11500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Pゴシック体S" pitchFamily="50" charset="-128"/>
                <a:ea typeface="AR Pゴシック体S" pitchFamily="50" charset="-128"/>
              </a:rPr>
              <a:t>ロケット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136469" y="2613025"/>
            <a:ext cx="696613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latin typeface="AR Pゴシック体S" pitchFamily="50" charset="-128"/>
                <a:ea typeface="AR Pゴシック体S" pitchFamily="50" charset="-128"/>
              </a:rPr>
              <a:t>メインの</a:t>
            </a:r>
            <a:r>
              <a:rPr lang="ja-JP" altLang="en-US" sz="5400" dirty="0">
                <a:latin typeface="AR Pゴシック体S" pitchFamily="50" charset="-128"/>
                <a:ea typeface="AR Pゴシック体S" pitchFamily="50" charset="-128"/>
              </a:rPr>
              <a:t>課題</a:t>
            </a:r>
            <a:r>
              <a:rPr lang="ja-JP" altLang="en-US" sz="4400" dirty="0">
                <a:latin typeface="AR Pゴシック体S" pitchFamily="50" charset="-128"/>
                <a:ea typeface="AR Pゴシック体S" pitchFamily="50" charset="-128"/>
              </a:rPr>
              <a:t>として</a:t>
            </a:r>
            <a:endParaRPr lang="en-US" altLang="ja-JP" sz="4400" dirty="0">
              <a:latin typeface="AR Pゴシック体S" pitchFamily="50" charset="-128"/>
              <a:ea typeface="AR Pゴシック体S" pitchFamily="50" charset="-128"/>
            </a:endParaRPr>
          </a:p>
          <a:p>
            <a:r>
              <a:rPr lang="ja-JP" altLang="en-US" sz="4400" dirty="0">
                <a:latin typeface="AR Pゴシック体S" pitchFamily="50" charset="-128"/>
                <a:ea typeface="AR Pゴシック体S" pitchFamily="50" charset="-128"/>
              </a:rPr>
              <a:t>　　</a:t>
            </a:r>
            <a:r>
              <a:rPr lang="ja-JP" altLang="en-US" sz="4400" dirty="0" smtClean="0">
                <a:latin typeface="AR Pゴシック体S" pitchFamily="50" charset="-128"/>
                <a:ea typeface="AR Pゴシック体S" pitchFamily="50" charset="-128"/>
              </a:rPr>
              <a:t>取り組んだの</a:t>
            </a:r>
            <a:r>
              <a:rPr lang="ja-JP" altLang="en-US" sz="4400" dirty="0" smtClean="0">
                <a:latin typeface="AR Pゴシック体S" pitchFamily="50" charset="-128"/>
                <a:ea typeface="AR Pゴシック体S" pitchFamily="50" charset="-128"/>
              </a:rPr>
              <a:t>が</a:t>
            </a:r>
            <a:r>
              <a:rPr lang="en-US" altLang="ja-JP" sz="4400" dirty="0" smtClean="0">
                <a:latin typeface="AR Pゴシック体S" pitchFamily="50" charset="-128"/>
                <a:ea typeface="AR Pゴシック体S" pitchFamily="50" charset="-128"/>
              </a:rPr>
              <a:t>…</a:t>
            </a:r>
            <a:endParaRPr lang="ja-JP" altLang="en-US" sz="4400" dirty="0">
              <a:latin typeface="AR Pゴシック体S" pitchFamily="50" charset="-128"/>
              <a:ea typeface="AR Pゴシック体S" pitchFamily="50" charset="-128"/>
            </a:endParaRPr>
          </a:p>
        </p:txBody>
      </p:sp>
      <p:pic>
        <p:nvPicPr>
          <p:cNvPr id="8196" name="図 12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図 11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79242" y="313509"/>
            <a:ext cx="8964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星空案内人（星のソムリエ）</a:t>
            </a:r>
            <a:endParaRPr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R0014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7707"/>
            <a:ext cx="6936376" cy="5202282"/>
          </a:xfrm>
          <a:prstGeom prst="rect">
            <a:avLst/>
          </a:prstGeom>
        </p:spPr>
      </p:pic>
      <p:pic>
        <p:nvPicPr>
          <p:cNvPr id="15362" name="Picture 2" descr="https://fbcdn-sphotos-f-a.akamaihd.net/hphotos-ak-frc3/t1/1607056_525869027510345_214512909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7862" y="1188720"/>
            <a:ext cx="7006137" cy="5254604"/>
          </a:xfrm>
          <a:prstGeom prst="rect">
            <a:avLst/>
          </a:prstGeom>
          <a:noFill/>
        </p:spPr>
      </p:pic>
      <p:sp>
        <p:nvSpPr>
          <p:cNvPr id="7" name="AutoShape 6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351132" y="1176425"/>
            <a:ext cx="8243844" cy="54472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専門家よりも一般の人の方がより宇宙を身近に感じ、生活しているのでは？</a:t>
            </a:r>
            <a:endParaRPr lang="ja-JP" altLang="en-US" sz="7200" dirty="0">
              <a:solidFill>
                <a:schemeClr val="accent5">
                  <a:lumMod val="60000"/>
                  <a:lumOff val="40000"/>
                </a:schemeClr>
              </a:solidFill>
              <a:latin typeface="AR Pゴシック体M" pitchFamily="50" charset="-128"/>
              <a:ea typeface="AR P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3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://www.nagoya-boston.or.jp/gauguin/image/im_guid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0394" y="1444398"/>
            <a:ext cx="10387218" cy="384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図 12" descr="L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61257" y="203707"/>
            <a:ext cx="858229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6000" dirty="0" smtClean="0">
                <a:ln w="28575">
                  <a:solidFill>
                    <a:srgbClr val="FF0000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我々</a:t>
            </a:r>
            <a:r>
              <a:rPr lang="ja-JP" altLang="en-US" sz="6000" dirty="0" smtClean="0">
                <a:ln w="28575">
                  <a:solidFill>
                    <a:srgbClr val="FF0000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はどこ</a:t>
            </a:r>
            <a:r>
              <a:rPr lang="ja-JP" altLang="en-US" sz="6000" dirty="0" smtClean="0">
                <a:ln w="28575">
                  <a:solidFill>
                    <a:srgbClr val="FF0000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から来たのか、</a:t>
            </a:r>
            <a:endParaRPr lang="en-US" altLang="ja-JP" sz="6000" dirty="0" smtClean="0">
              <a:ln w="28575">
                <a:solidFill>
                  <a:srgbClr val="FF0000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endParaRPr lang="en-US" altLang="ja-JP" sz="6000" dirty="0" smtClean="0">
              <a:ln w="28575">
                <a:solidFill>
                  <a:srgbClr val="FF0000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r>
              <a:rPr lang="ja-JP" altLang="en-US" sz="6000" dirty="0" smtClean="0">
                <a:ln w="28575">
                  <a:solidFill>
                    <a:srgbClr val="FF0000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我々は何者</a:t>
            </a:r>
            <a:r>
              <a:rPr lang="ja-JP" altLang="en-US" sz="6000" dirty="0" smtClean="0">
                <a:ln w="28575">
                  <a:solidFill>
                    <a:srgbClr val="FF0000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か、</a:t>
            </a:r>
            <a:endParaRPr lang="en-US" altLang="ja-JP" sz="6000" dirty="0" smtClean="0">
              <a:ln w="28575">
                <a:solidFill>
                  <a:srgbClr val="FF0000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endParaRPr lang="en-US" altLang="ja-JP" sz="6000" dirty="0" smtClean="0">
              <a:ln w="28575">
                <a:solidFill>
                  <a:srgbClr val="FF0000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r>
              <a:rPr lang="ja-JP" altLang="en-US" sz="6000" dirty="0" smtClean="0">
                <a:ln w="28575">
                  <a:solidFill>
                    <a:srgbClr val="FF0000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我々はどこ</a:t>
            </a:r>
            <a:r>
              <a:rPr lang="ja-JP" altLang="en-US" sz="6000" dirty="0" smtClean="0">
                <a:ln w="28575">
                  <a:solidFill>
                    <a:srgbClr val="FF0000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へ行くのか</a:t>
            </a:r>
            <a:endParaRPr lang="ja-JP" altLang="en-US" sz="6000" dirty="0">
              <a:latin typeface="AR Pゴシック体S" pitchFamily="50" charset="-128"/>
              <a:ea typeface="AR Pゴシック体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図 11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785813"/>
            <a:ext cx="9286875" cy="838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88136" y="-215152"/>
            <a:ext cx="9595691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15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では</a:t>
            </a:r>
            <a:endParaRPr lang="en-US" altLang="ja-JP" sz="115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r>
              <a:rPr lang="ja-JP" altLang="en-US" sz="115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市川くん</a:t>
            </a:r>
            <a:endParaRPr lang="en-US" altLang="ja-JP" sz="11500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r>
              <a:rPr lang="ja-JP" altLang="en-US" sz="115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あと</a:t>
            </a:r>
            <a:endParaRPr lang="en-US" altLang="ja-JP" sz="11500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r>
              <a:rPr lang="ja-JP" altLang="en-US" sz="115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よろしく！</a:t>
            </a:r>
            <a:endParaRPr lang="en-US" altLang="ja-JP" sz="115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ゴシック体S" pitchFamily="50" charset="-128"/>
              <a:ea typeface="AR Pゴシック体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図 13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" y="887506"/>
            <a:ext cx="9144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8000" dirty="0" smtClean="0">
                <a:latin typeface="AR Pゴシック体S" pitchFamily="50" charset="-128"/>
                <a:ea typeface="AR Pゴシック体S" pitchFamily="50" charset="-128"/>
              </a:rPr>
              <a:t>我々</a:t>
            </a:r>
            <a:r>
              <a:rPr lang="ja-JP" altLang="en-US" sz="8000" dirty="0" smtClean="0">
                <a:latin typeface="AR Pゴシック体S" pitchFamily="50" charset="-128"/>
                <a:ea typeface="AR Pゴシック体S" pitchFamily="50" charset="-128"/>
              </a:rPr>
              <a:t>は</a:t>
            </a:r>
            <a:endParaRPr lang="en-US" altLang="ja-JP" sz="8000" dirty="0" smtClean="0"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r>
              <a:rPr lang="ja-JP" altLang="en-US" sz="8000" dirty="0" smtClean="0">
                <a:latin typeface="AR Pゴシック体S" pitchFamily="50" charset="-128"/>
                <a:ea typeface="AR Pゴシック体S" pitchFamily="50" charset="-128"/>
              </a:rPr>
              <a:t>宇宙を</a:t>
            </a:r>
            <a:endParaRPr lang="en-US" altLang="ja-JP" sz="8000" dirty="0" smtClean="0"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r>
              <a:rPr lang="ja-JP" altLang="en-US" sz="8000" dirty="0" smtClean="0">
                <a:latin typeface="AR Pゴシック体S" pitchFamily="50" charset="-128"/>
                <a:ea typeface="AR Pゴシック体S" pitchFamily="50" charset="-128"/>
              </a:rPr>
              <a:t>どう捉えてきたのか</a:t>
            </a:r>
            <a:endParaRPr lang="en-US" altLang="ja-JP" sz="8000" dirty="0">
              <a:latin typeface="AR Pゴシック体S" pitchFamily="50" charset="-128"/>
              <a:ea typeface="AR Pゴシック体S" pitchFamily="50" charset="-128"/>
            </a:endParaRPr>
          </a:p>
          <a:p>
            <a:pPr>
              <a:defRPr/>
            </a:pPr>
            <a:r>
              <a:rPr lang="ja-JP" altLang="en-US" sz="8000" dirty="0">
                <a:latin typeface="AR Pゴシック体S" pitchFamily="50" charset="-128"/>
                <a:ea typeface="AR Pゴシック体S" pitchFamily="50" charset="-128"/>
              </a:rPr>
              <a:t>　</a:t>
            </a:r>
            <a:r>
              <a:rPr lang="en-US" altLang="ja-JP" sz="6000" dirty="0" smtClean="0">
                <a:latin typeface="AR Pゴシック体S" pitchFamily="50" charset="-128"/>
                <a:ea typeface="AR Pゴシック体S" pitchFamily="50" charset="-128"/>
              </a:rPr>
              <a:t>―</a:t>
            </a:r>
            <a:r>
              <a:rPr lang="ja-JP" altLang="en-US" sz="6000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latin typeface="AR Pゴシック体S" pitchFamily="50" charset="-128"/>
                <a:ea typeface="AR Pゴシック体S" pitchFamily="50" charset="-128"/>
              </a:rPr>
              <a:t>宇宙</a:t>
            </a:r>
            <a:r>
              <a:rPr lang="ja-JP" altLang="en-US" sz="6000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latin typeface="AR Pゴシック体S" pitchFamily="50" charset="-128"/>
                <a:ea typeface="AR Pゴシック体S" pitchFamily="50" charset="-128"/>
              </a:rPr>
              <a:t>と</a:t>
            </a:r>
            <a:r>
              <a:rPr lang="ja-JP" altLang="en-US" sz="6000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latin typeface="AR Pゴシック体S" pitchFamily="50" charset="-128"/>
                <a:ea typeface="AR Pゴシック体S" pitchFamily="50" charset="-128"/>
              </a:rPr>
              <a:t>の距離感</a:t>
            </a:r>
            <a:r>
              <a:rPr lang="en-US" altLang="ja-JP" sz="6000" dirty="0" smtClean="0">
                <a:latin typeface="AR Pゴシック体S" pitchFamily="50" charset="-128"/>
                <a:ea typeface="AR Pゴシック体S" pitchFamily="50" charset="-128"/>
              </a:rPr>
              <a:t>―</a:t>
            </a:r>
            <a:endParaRPr lang="ja-JP" altLang="en-US" sz="6000" dirty="0">
              <a:latin typeface="AR Pゴシック体S" pitchFamily="50" charset="-128"/>
              <a:ea typeface="AR Pゴシック体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3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71746" y="5849207"/>
            <a:ext cx="7622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ユーリイ・ガガーリン</a:t>
            </a:r>
            <a:endParaRPr lang="en-US" altLang="ja-JP" sz="4400" dirty="0">
              <a:ln w="28575">
                <a:solidFill>
                  <a:schemeClr val="bg1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</p:txBody>
      </p:sp>
      <p:pic>
        <p:nvPicPr>
          <p:cNvPr id="49154" name="Picture 2" descr="http://rr.img.naver.jp/mig?src=http%3A%2F%2Fimgcc.naver.jp%2Fkaze%2Fmission%2FUSER%2F9%2F4%2F9844%2F6317%2F9849f38ad30765a7680e431eda219067.jpg%2F300%2F600&amp;twidth=300&amp;theight=600&amp;qlt=80&amp;res_format=jpg&amp;op=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27511"/>
            <a:ext cx="6872242" cy="5566516"/>
          </a:xfrm>
          <a:prstGeom prst="rect">
            <a:avLst/>
          </a:prstGeom>
          <a:noFill/>
        </p:spPr>
      </p:pic>
      <p:sp>
        <p:nvSpPr>
          <p:cNvPr id="7" name="AutoShape 6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757646" y="4467497"/>
            <a:ext cx="7850776" cy="133241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7200" dirty="0" smtClean="0">
                <a:solidFill>
                  <a:srgbClr val="FFFF00"/>
                </a:solidFill>
              </a:rPr>
              <a:t>地球は青かった。</a:t>
            </a:r>
            <a:endParaRPr lang="ja-JP" altLang="en-US" sz="7200" dirty="0">
              <a:solidFill>
                <a:srgbClr val="FFFF00"/>
              </a:solidFill>
              <a:latin typeface="AR Pゴシック体M" pitchFamily="50" charset="-128"/>
              <a:ea typeface="AR P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3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71746" y="5849207"/>
            <a:ext cx="7622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ジョン・</a:t>
            </a:r>
            <a:r>
              <a:rPr lang="en-US" altLang="ja-JP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F</a:t>
            </a:r>
            <a:r>
              <a:rPr lang="ja-JP" altLang="en-US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・ケネディー</a:t>
            </a:r>
            <a:endParaRPr lang="en-US" altLang="ja-JP" sz="4400" dirty="0">
              <a:ln w="28575">
                <a:solidFill>
                  <a:schemeClr val="bg1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</p:txBody>
      </p:sp>
      <p:sp>
        <p:nvSpPr>
          <p:cNvPr id="46082" name="AutoShape 2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155575" y="-1371600"/>
            <a:ext cx="22383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84" name="AutoShape 4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155575" y="-1371600"/>
            <a:ext cx="22383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6088" name="Picture 8" descr="ジョン・Ｆ・ケネデ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725" y="313508"/>
            <a:ext cx="4311921" cy="5504580"/>
          </a:xfrm>
          <a:prstGeom prst="rect">
            <a:avLst/>
          </a:prstGeom>
          <a:noFill/>
        </p:spPr>
      </p:pic>
      <p:sp>
        <p:nvSpPr>
          <p:cNvPr id="46086" name="AutoShape 6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364579" y="352697"/>
            <a:ext cx="8243844" cy="54472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7200" dirty="0" smtClean="0">
                <a:solidFill>
                  <a:srgbClr val="FFFF00"/>
                </a:solidFill>
                <a:latin typeface="ＭＳ Ｐゴシック" pitchFamily="50" charset="-128"/>
              </a:rPr>
              <a:t>今後</a:t>
            </a:r>
            <a:r>
              <a:rPr lang="en-US" altLang="ja-JP" sz="7200" dirty="0" smtClean="0">
                <a:solidFill>
                  <a:srgbClr val="FFFF00"/>
                </a:solidFill>
                <a:latin typeface="ＭＳ Ｐゴシック" pitchFamily="50" charset="-128"/>
              </a:rPr>
              <a:t>10</a:t>
            </a:r>
            <a:r>
              <a:rPr lang="ja-JP" altLang="en-US" sz="7200" dirty="0" smtClean="0">
                <a:solidFill>
                  <a:srgbClr val="FFFF00"/>
                </a:solidFill>
                <a:latin typeface="ＭＳ Ｐゴシック" pitchFamily="50" charset="-128"/>
              </a:rPr>
              <a:t>年以内に人間を月に着陸させ、無事に地球に帰還させるべきだと信じている。</a:t>
            </a:r>
            <a:endParaRPr lang="ja-JP" altLang="en-US" sz="7200" dirty="0">
              <a:solidFill>
                <a:srgbClr val="FFFF00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3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71746" y="5849207"/>
            <a:ext cx="7622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アラン</a:t>
            </a:r>
            <a:r>
              <a:rPr lang="ja-JP" altLang="en-US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・</a:t>
            </a:r>
            <a:r>
              <a:rPr lang="ja-JP" altLang="en-US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シェパード</a:t>
            </a:r>
            <a:endParaRPr lang="en-US" altLang="ja-JP" sz="4400" dirty="0">
              <a:ln w="28575">
                <a:solidFill>
                  <a:schemeClr val="bg1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</p:txBody>
      </p:sp>
      <p:pic>
        <p:nvPicPr>
          <p:cNvPr id="33794" name="Picture 2" descr="ファイル:Alan Shepard in Mercury flight 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46" y="130628"/>
            <a:ext cx="3667125" cy="5705476"/>
          </a:xfrm>
          <a:prstGeom prst="rect">
            <a:avLst/>
          </a:prstGeom>
          <a:noFill/>
        </p:spPr>
      </p:pic>
      <p:sp>
        <p:nvSpPr>
          <p:cNvPr id="7" name="AutoShape 6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364579" y="352697"/>
            <a:ext cx="8243844" cy="54472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7200" dirty="0" smtClean="0">
                <a:solidFill>
                  <a:srgbClr val="FFFF00"/>
                </a:solidFill>
              </a:rPr>
              <a:t>長い道のりだった。しかし、我々はここまで来た。</a:t>
            </a:r>
            <a:endParaRPr lang="ja-JP" altLang="en-US" sz="7200" dirty="0">
              <a:solidFill>
                <a:srgbClr val="FFFF00"/>
              </a:solidFill>
              <a:latin typeface="AR Pゴシック体M" pitchFamily="50" charset="-128"/>
              <a:ea typeface="AR P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3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71746" y="5849207"/>
            <a:ext cx="7622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ニール・アームストロング</a:t>
            </a:r>
            <a:endParaRPr lang="en-US" altLang="ja-JP" sz="4400" dirty="0">
              <a:ln w="28575">
                <a:solidFill>
                  <a:schemeClr val="bg1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</p:txBody>
      </p:sp>
      <p:pic>
        <p:nvPicPr>
          <p:cNvPr id="47106" name="Picture 2" descr="ファイル:Apollo 11 first st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65" y="248194"/>
            <a:ext cx="4613712" cy="3501345"/>
          </a:xfrm>
          <a:prstGeom prst="rect">
            <a:avLst/>
          </a:prstGeom>
          <a:noFill/>
        </p:spPr>
      </p:pic>
      <p:pic>
        <p:nvPicPr>
          <p:cNvPr id="47108" name="Picture 4" descr="http://image.e-nenpi.com/article_images/201208/180232/468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6867" y="1853837"/>
            <a:ext cx="4991100" cy="3743325"/>
          </a:xfrm>
          <a:prstGeom prst="rect">
            <a:avLst/>
          </a:prstGeom>
          <a:noFill/>
        </p:spPr>
      </p:pic>
      <p:sp>
        <p:nvSpPr>
          <p:cNvPr id="7" name="AutoShape 6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364579" y="352697"/>
            <a:ext cx="8243844" cy="54472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7200" dirty="0" smtClean="0">
                <a:solidFill>
                  <a:srgbClr val="FFFF00"/>
                </a:solidFill>
              </a:rPr>
              <a:t>ひとりの人間にとっては小さな一歩だが、人類にとっては偉大な飛躍だ。</a:t>
            </a:r>
            <a:endParaRPr lang="ja-JP" altLang="en-US" sz="7200" dirty="0">
              <a:solidFill>
                <a:srgbClr val="FFFF00"/>
              </a:solidFill>
              <a:latin typeface="AR Pゴシック体M" pitchFamily="50" charset="-128"/>
              <a:ea typeface="AR P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ファイル:MamoruMohri-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09" y="400456"/>
            <a:ext cx="4455614" cy="5458413"/>
          </a:xfrm>
          <a:prstGeom prst="rect">
            <a:avLst/>
          </a:prstGeom>
          <a:noFill/>
        </p:spPr>
      </p:pic>
      <p:pic>
        <p:nvPicPr>
          <p:cNvPr id="17410" name="図 13" descr="L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71746" y="5849207"/>
            <a:ext cx="7622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毛利 衛</a:t>
            </a:r>
            <a:endParaRPr lang="en-US" altLang="ja-JP" sz="4400" dirty="0">
              <a:ln w="28575">
                <a:solidFill>
                  <a:schemeClr val="bg1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</p:txBody>
      </p:sp>
      <p:sp>
        <p:nvSpPr>
          <p:cNvPr id="46082" name="AutoShape 2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155575" y="-1371600"/>
            <a:ext cx="22383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84" name="AutoShape 4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155575" y="-1371600"/>
            <a:ext cx="22383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86" name="AutoShape 6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364579" y="352697"/>
            <a:ext cx="8243844" cy="54472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7200" dirty="0" smtClean="0">
                <a:solidFill>
                  <a:srgbClr val="FFFF00"/>
                </a:solidFill>
                <a:latin typeface="ＭＳ Ｐゴシック" pitchFamily="50" charset="-128"/>
              </a:rPr>
              <a:t>宇宙から</a:t>
            </a:r>
            <a:r>
              <a:rPr lang="ja-JP" altLang="en-US" sz="7200" dirty="0" smtClean="0">
                <a:solidFill>
                  <a:srgbClr val="FFFF00"/>
                </a:solidFill>
                <a:latin typeface="ＭＳ Ｐゴシック" pitchFamily="50" charset="-128"/>
              </a:rPr>
              <a:t>は国境線は見えなかった。</a:t>
            </a:r>
            <a:endParaRPr lang="ja-JP" altLang="en-US" sz="7200" dirty="0">
              <a:solidFill>
                <a:srgbClr val="FFFF00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ファイル:Naoko Yamaz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" y="261257"/>
            <a:ext cx="4202975" cy="5603966"/>
          </a:xfrm>
          <a:prstGeom prst="rect">
            <a:avLst/>
          </a:prstGeom>
          <a:noFill/>
        </p:spPr>
      </p:pic>
      <p:pic>
        <p:nvPicPr>
          <p:cNvPr id="17410" name="図 13" descr="L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71746" y="5849207"/>
            <a:ext cx="7622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ln w="28575">
                  <a:solidFill>
                    <a:schemeClr val="bg1"/>
                  </a:solidFill>
                </a:ln>
                <a:latin typeface="AR Pゴシック体S" pitchFamily="50" charset="-128"/>
                <a:ea typeface="AR Pゴシック体S" pitchFamily="50" charset="-128"/>
              </a:rPr>
              <a:t>山崎 直子</a:t>
            </a:r>
            <a:endParaRPr lang="en-US" altLang="ja-JP" sz="4400" dirty="0">
              <a:ln w="28575">
                <a:solidFill>
                  <a:schemeClr val="bg1"/>
                </a:solidFill>
              </a:ln>
              <a:latin typeface="AR Pゴシック体S" pitchFamily="50" charset="-128"/>
              <a:ea typeface="AR Pゴシック体S" pitchFamily="50" charset="-128"/>
            </a:endParaRPr>
          </a:p>
        </p:txBody>
      </p:sp>
      <p:sp>
        <p:nvSpPr>
          <p:cNvPr id="46082" name="AutoShape 2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155575" y="-1371600"/>
            <a:ext cx="22383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84" name="AutoShape 4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155575" y="-1371600"/>
            <a:ext cx="22383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86" name="AutoShape 6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364579" y="352697"/>
            <a:ext cx="8243844" cy="54472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7200" dirty="0" smtClean="0">
                <a:solidFill>
                  <a:srgbClr val="FFFF00"/>
                </a:solidFill>
                <a:latin typeface="ＭＳ Ｐゴシック" pitchFamily="50" charset="-128"/>
              </a:rPr>
              <a:t>地球</a:t>
            </a:r>
            <a:r>
              <a:rPr lang="ja-JP" altLang="en-US" sz="7200" dirty="0" smtClean="0">
                <a:solidFill>
                  <a:srgbClr val="FFFF00"/>
                </a:solidFill>
                <a:latin typeface="ＭＳ Ｐゴシック" pitchFamily="50" charset="-128"/>
              </a:rPr>
              <a:t>も、私たち自身もやっぱり宇宙の一部でした。</a:t>
            </a:r>
            <a:endParaRPr lang="ja-JP" altLang="en-US" sz="7200" dirty="0">
              <a:solidFill>
                <a:srgbClr val="FFFF00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3" descr="L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851525"/>
            <a:ext cx="1114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spaceinfo.jaxa.jp/files/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10" y="413268"/>
            <a:ext cx="8512708" cy="5987532"/>
          </a:xfrm>
          <a:prstGeom prst="rect">
            <a:avLst/>
          </a:prstGeom>
          <a:noFill/>
        </p:spPr>
      </p:pic>
      <p:pic>
        <p:nvPicPr>
          <p:cNvPr id="32772" name="Picture 4" descr="ファイル:Lspn comet hal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27" y="318123"/>
            <a:ext cx="8408727" cy="6297446"/>
          </a:xfrm>
          <a:prstGeom prst="rect">
            <a:avLst/>
          </a:prstGeom>
          <a:noFill/>
        </p:spPr>
      </p:pic>
      <p:pic>
        <p:nvPicPr>
          <p:cNvPr id="32776" name="Picture 8" descr="http://www.astroarts.jp/gallery/meteor/leo/2001leo/4/image/maehar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289" y="367357"/>
            <a:ext cx="8554642" cy="5721087"/>
          </a:xfrm>
          <a:prstGeom prst="rect">
            <a:avLst/>
          </a:prstGeom>
          <a:noFill/>
        </p:spPr>
      </p:pic>
      <p:pic>
        <p:nvPicPr>
          <p:cNvPr id="32774" name="Picture 6" descr="ファイル:Hayabusa h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700" y="496274"/>
            <a:ext cx="8564087" cy="5770055"/>
          </a:xfrm>
          <a:prstGeom prst="rect">
            <a:avLst/>
          </a:prstGeom>
          <a:noFill/>
        </p:spPr>
      </p:pic>
      <p:sp>
        <p:nvSpPr>
          <p:cNvPr id="7" name="AutoShape 6" descr="data:image/jpeg;base64,/9j/4AAQSkZJRgABAQAAAQABAAD/2wCEAAkGBhQSERUUExQWFRUVFhgXFxgXGBcYFxgXGBcaFRcYGBwXHiYfHBwjGhoXHy8gIycpLCwsGB4xNTAqNSYrLCkBCQoKBQUFDQUFDSkYEhgpKSkpKSkpKSkpKSkpKSkpKSkpKSkpKSkpKSkpKSkpKSkpKSkpKSkpKSkpKSkpKSkpKf/AABEIAPAAvAMBIgACEQEDEQH/xAAcAAACAwEBAQEAAAAAAAAAAAAEBQMGBwIBCAD/xABAEAABAgQEAwUHAgUCBQUAAAABAhEAAwQhBRIxQQZRYRMicYGRBzKhscHR8BRCUmKS4fEjohUzcoKyFkNEU8L/xAAUAQEAAAAAAAAAAAAAAAAAAAAA/8QAFBEBAAAAAAAAAAAAAAAAAAAAAP/aAAwDAQACEQMRAD8AXVFbCitq33iObUwsqp8BIqshzwvieWbeKkZt4JoarKoGA+gcGxhkiH0vEAWvGNYTxCQEg35RdsJrd3fZr68oC5GUld731uofWOv0KDZz/Wr7wrNSrIkyyCSbg8t4C7Yqzd87hnYg9NHEBYs8qXqsJbmbQBiXGEiSAXMx7Mhi27+HUPCCopwHUUFSWYh3Pk7gjp0iFMiSSlPeRmuhWofkCoWNg6TAXHCMZl1AzIKgd0nblbkecM4pNSubThJSgLSN02Wm2hG8TYdx9LJCJvcPM/X8aAt5DxH+lT1/qV94XzsVAAUC4NwRooeUSSMUB3cc/m8BDjNCDLP3P1jEOLnRMMbpWzcybXDRi3tHQy3gKV2xeCZUwwALwVIA5wBwm21MRz56h+4+sei0CVUyA4mVyxotX9Rgf/i80aTJn9avvEVTMt5QE94BmnG5v/2zP61/eJhXrOq1f1GEwMGU7tvAHzKiAaibHU1cBTVQH4LgmQkwCgRYqEJky8xymYsWe+VPPoT9oC7cMYIhCULWSXABDF0nm3oYsVdTCSTNQp0q1TbodDv9IpnD2JlHeVMCn2sog7DYmCcbxUThrkKende2ujehgLBU8VJSQtJtdxoP5gTqhXj0MTHGETbKJST7q2sd0hY/arrZ7RnVJWMohdiWvchXl/nWGUnE0y9WUm7FJYt9fAwF2psVKVqQtYUCLj4P1FtdYCr8Vn0hPcK5RGjOz7h9fI8rRUsR4hk5R31JUNzr6gD5HyhRUcaT2yuJkvTKWIPlrpAXnDvaclLoVdHK5y+D3DdYey8apalKWyG+pZnPUPlOl7joNsWnYrImqGZCpR/iT3m3eIUSlZj2EwrPQEHzH3gN1SpUtbS1WUHVKVooX7yLkP1SW+kFVjK5QzIcotYh1Au3mD6xm2D8V1EtDTkdpJBGYHUHmncHqD5iLnT4vIqpeaStRUlJe/fHRQU2YddfHWAbYfxxLIylTAks+gtdPRj9Yp/HU0LVCbF6ebUH/RlqBT75v2SrsFFRAynxi0opu3l9jUpyTbdnMAsbAaj3h/mAzVa2LRLLnQ14j4Tm05BWggK0OoPQEWeK4sEeEA1FSIDmzydIFTM+ERTqqA9qiYGEyPy5sQZoAxKrwbJUWhWlUHSFW1gC5kuBZqIYTEwHUwA9NLJNvxomSkqU+aOKOewULXGu45t4wOqezCAtnCwlhbrKSBzQFDzciLLMw9My/cTuMpygv4kjyjL5M11A6Rd6HFBLkgvqGOUm/wDtIfzgJZ+Gy0klRY2v76DyfJp4tFfxKegl2KeZSc0s9CFXTHuK4ukqJGYHpv6QqqK4bZhZi5BHWzQH5VRK0OcP/CoKHjlVf4wGuQgfvJ8APvEExTnbyjzOrR3gCO2RsFk/zEfQQXKxqal8mVHl99YEpcPWs2BMWDCuCJk0jMCBz2gFcnGJhN2WTs31MXXh3h9C2UUKRzKSx8Lgw4wngyVIAJSCeesXLCqdKSAUgg6EaecAtpMPmdm6SpctJcgkjMBcgty6Q/xCilrQiYhikpBS+3hy8NiLRYadCSlgA3KKvi0pUmXMAunMW5AG7KHJ9x0gOpikLRkmJzylnKsH9pPNvmLxjnHXDBpJ5CQezVdJuQRsxblGiUuMhTBZzSl91ZvmSuzHx6+G8HY1hXb0apM11KS+VYGoGivMawHz9MXEMFVFOxI1iBSYCNRjiOyI8aA/JMFylWgRMFSTaAfzpcLauG9SITVaoDmly5VOC5IYjaxhXMmuTBcyayNd/wC0ApllRYC52gOu2h7gJqZqgiUM+wBDgfSG3Bvs0mVTTJrolvbYqvdn2jZ+HOGJNJLyy0gcydSfGAzGd7J6rKJisqib5Ud0h772hHinAdYj/wCOpuY7x8yI+jpU0EfWP1QQ3N4D5oo+AKlSgFSil+Yi4YV7Mko700izRq82Wkqvr5xyuSkGwEBV6LhaVLulG1iQ0MpeHZbkDwH+IY5FKL/OOp0hkuVMOm3rAJZwGYOl/C3rAaMSyq7qtDt3g0cYtMlBkpAUTZ1EqJ9bNCaVgSlF2CSdCkBPgzQF3oOIP4m0dxoRzv8AKI53EkpSihSgSR00OoipropspBYFVvd3J2tpFPxqvOcEuADoQQx+x0gLbiUmSiayBdVhmLWJLp6Kf1aLFg9cmYezJJdgoE+6SGLHmCPrGX/+oFmYAoA9oh2VfvJ+6d9XJhvwZWlVQpObKFaJKnAUBq50zc+cBXOKcPMupmpJdlFjo4ez9Yr6pd4tvH9QDVKUC+ZKSf8AqZlfEGKupY84AScloHJgiYp4j7KAjSINpxaIEovDCRKttAOawwjrDFgrJMI6uVAK5rZbw24QYTpYIcqWzeqWfq/w8YV1I7o8T/b6wbgMgqUGLAZ1dXCQGHmR6wG7UmIISvIk5gnugjTQvfxEOzUuBuBtzjL8HqCAhOa7XvckFtd7g36mL/g1XnsS9n+kA/pKnOzB/g3SDDSPqfSIKajYW9IJnDKNW8YCE0iRdn8bxGuUHPyEB1eJpByhYJtZxzgSixAzJy0jZBLmxcKA+UAd+qSAd1CzCEWNVmZIvY6+phNxJjUykmBSw8qb3Cr+FVylxyYkPGZYnxLUVU3spJUcxKQE6l/zWA0mVjFKhd1oBfxL9crtFuolSlJdJS3MaehjO8C4MpaNAXiM6WlRvlKnU/h9oKrOL8NcCROKWewKkg+LwF3rsLUpDoY/mnhFB4v4ZWtOZFyAbD1I8oacK8ZBc3KF58w2e468yOcW2dLUo9xGYHVR26N1G8B89SqwMELHflLzo3OU+8kD4w9wGtEufLWB2ge+lgS9uoBJI0+lo499mZQU1NOQwPfSzgE7j+WEC8ATKVJnS3SXAWg3AKizuP2kLY+cBN7UKNjLmgJYukkBg4uPUF/IxnxXGo+1ikzU8ibLUchLKTtmKXzPubERlTwBEpLwUmRzgSVMAgtM68B2mmD3gqWgNAypoG8SJmQFini0KKyTrBZqHiGoU4gK9Vy+6baF4lwdeVM1RfRIB5ErBf0B+ETTZYJY7uPtr1gRCCXCbaP4Df1vAXXgkGbO3ISCH0Pvvt4xqGBU2RZCr3s/LYN0jN/ZzJKc5bVXXxjRlYiJYzlnFm6/4PwgLRMrWTzU1hGde0HFJyUkmcqWkH3RbMB43DmFPE3tNmSz2VMAZygHVqEW2G6n0jMcUVUT5g7VU2ZMPvZwXCn0AP0EBPOxudnKxMWb7nXxjTPYxi6pq5xWp1DKL7Jc/Mn5RmGIcMzZJG4ygk6AEi4vyjS/Zfg/6UhRWlXaMSEkEJazEixPn5QFz9p2C/qKVQSHy963T8MfPmDYsulmlaR3wCkHkTuOsfU+JKBDHRowzirhESpxWgJZd0uHAMAw4C4AFdKnVFWc61J/0klYcn3sxLlnbL0BJaK3jPAM9M6YSmXJQqYcic4ISCXCRuWDDTrDWk4kxCRLCEqSA1nSAlgGsWYwLU4TidcrMJZY7pZIPnvAV5GHTqWYJiFBRQQe4bi8bLwnjCpq7yqtaVDQoCEIB/aHIe+4gDhL2UKlpCp4StWrKWWB6BIPxMaDR0UunACUpTlH7SQLdIAx0lBSpCgCGZTfeMzq5KUzJiJZsCEpPIqsEnpmG/LrGgYpiaTJK0HMGOl3G7Nr4Rnc3KJiZyAQhZKZwG6CCQsDZiHMAzVPoptAZNYtMpKvdUTcKf3w/wDM58/OMNxKiMqauWblCil9ixZx0Oo6ERp8zhcYnTKUkkLCAZN7KWlwUEfzJAA6tGbYzLOZCjqqUgnxAyH/AMYAEGOu0iF49eAn7UwRJmWgNJgqTpANxMjpSnEBJmxMiY4gIZqbxJKlETBMaxc6WLC4MeKRF4TwUqXS51nOSkKKUi6SRYWOt725dYBlwDhxFMC7FRU/MG4b6w2xyehEpRVMSCkEgXJPh1hTwHjAKVyVWUhRYMdABr5mLucMlzUgKAbk2sBjHDOEy156mplrVmX3UpBFgXdx1hhxFxqtTIky1g9Q3Qe7c72PONgpOGZKbhCCdA6QQByA38/7R7UYKkqskel+Xdaw3gPn3DeGqqtnZVOC7F/28y3QPy06xrOAYOmmyyUe6k+ZOr+LmLlRYUiSg5EspTuYqmL1wkFSybpV+fnSAuU+nGW/KKbxHhK5iWCQQ28Uzi72uTilSJQyPYHdtLRVaD2pVksZe0zDreA07g2ah1SZouDdK2sej6gtGgUspCR3QAG2j53quO5tQtE5gmaixyBgpPI+fzjRuD+PP1AyKsobfCAv8+tSjqYT1WOozbWuzh20NuX94X4tXsgqG/4B84pU+rV2oU9jqPv9oC+S8pdMlQyLOZKf4TqpPhuB4xDheEha1y1e4tCkWawUkj1vCTD5qkkEFwdL35+TesWvCVEF9HLwGNYpxFVYbPNJmAlylDQDvh8wW/V/KCfaFIlTKWRVyxl7aYstsM7rWPKYFH/vh17VeB5k6oTMkJK1Ed4AaB+75sT6Qr4kw8ysGlS1hlpmpWRyzpUk+GggM2Jj8DHio/JgJUCDpJtASBB9OLQHGeDJS7QCIIkmAJK7xo3DlXVTqhahMeWcikpb9qw406uPIxm/KNW9nc9k0xynvJVLJ6y5mcf7ZhgIuKMG/T1IqZacqiMswDTM4Y9bWNuUNJeOHMlT2YaHmG9dYW8d8YJFR+myZgu2d75gQU/IiFdEkhXTQfniIDUcOxDM14OnVAA/Pz/MUXA6mYNQ19H56t5xY1ziQ7fW5gDa3EwhLvf18Ixn2upnpUlLK7NVwWLObs/MRrdNQ5ykq0AfxbePMVohN95iH3AgMBq+F1pohMckjvX5HYPygQ8B1DJLDvJChfY3j6CquFULklJSC4byjqkwNKZKUqt2aQH6AanygMg4a4FVKOaaO8W8AItFPwqiWvPK7q9xsfCHRxCmJOWpkkgkXWBoW3hTjuLmWgqQUKZy6FJV6NAd108qSR+5OoNiORsPzaKZi5OfUvvqb/25QfI4kTOyqHvjd/8Aaebx+4joQAFJchSXSw2N2bzgJcDxVyQpIfmLgdddN40DBsQLBjY3BsfIxilJUZZr3DFt9PnGh4djAloGhYsDsz9PLaAva5001MkpV/pFwsBId9u9sPDlGVe00iTKmIX/AMydUZmFglCXPmSSI0Oh4rlyQVLLAnW5DBJWTz90E+UYbxxxOa+qXNYpTohJ2H3OsBXDHqBHpTH4CAlRDCnFoWoMNKVXdgBXvBEhUQrTeJ6eSTAT7xpfsrxFKiZSv2HtUc391Y80/KM37MwdgeMKp5yZiSxSfUbu2ogNQ4t4TC66WtKHDLJOrdxRSegdhANJJ9072PPUX/PGL7w/jKKhCVoIUCm3T+U9Hir9hkmrlqYZVf4+DQBdLSAqDfnQQ8k04LWc7/b85QrpWDHlDORUAgN+eUAfMLJLcoBOIS5aFLmKZKbknptCriviD9LTKmJcl38DFEpcExDEimZOJkUpcj+JQ55X35mAacQ+1gAkSVlAHu2BKvF9BFVxji2vrkiUiXOUD/CkpSXF3IAB8zGk4BwxQ0iXCAtY95awFKPnoPICIMb9pcqSCJaAWf7BoDNZPsnxKaxWhEsN+5Qt5JeBK/2Zz5LlU+SCC1lK0fwhxjftUqJgYEpB5f2hNQVS5y3mFSt7knwgG3BfDPYrzTFJUC4DPa3X1hhxhV9khKEsO6EudhrbkYLpq0IuQQANWbTl12aKbxfi+dfUczAACaynd/GGoxBkgAbN8+t4qv6rnrBn645R+PaAv1HLNRRVGV/9MJIa5u4y9QzxnqsPjWvZnTZqKpJ0VbXYJL/OKVUyA5bmfnAVGZSkRAqXFqm0YMATsPEAjCIPptPOJ/8Ah8dIpmgDZWFlR0iwYdw6SNItGFcKsbiLdR4ElI0gMyqMAIHuxW8Sw/LtG2Ylh6Qk2jN+JJAvAK+DOJptJOBTdLjMk6GNBrcWE5YmpS2YAKBPLTTp9IySWcq3i3YVilmOkBeZFRfSw1gtFQUltU7fR4rNPirNvz8IMXiCT9h8fWAb1cpE9kqZQ3BZifxrQ/TMTkAGgDNf4RmM3ECldretosOFYoVN3tQPhr5s0Afi1HnSWGuws/jGeV/s/rJyiEJSlP8AMWty0eNekqSW3fpHdZVCWgnpAZHh/sdUGVOnC2yRp6/aLHRcDSpaSxdhZ/naDq3iUKzAWbUu0Jaji0Ae8A7+g+sAJxABKQWcNuTY/e5jLsUmFSyT+ekWvHcbMxw7gvu/4Yps+ZeAHIieSqIil4PwilzLBtY76ecBt/CFKmRh4SbPLLktqRcxQuIMPmU7KUBkX7ihdJH08DF1wTFh+kqZikgy5MhSLiypk0ZEpbcF49wTs6il7CcjMkAJIL8rKG4I+8BlUvE7+MFG94dcT+zKbTvNpyZ0rUpbvoHUD3h1HpFWFcyQIAycsNEGaBv1jmCpcu0BvySEloLFWAIpc/Hw+sfjxCG1gHmM4mljGc47UBRMMMSxrM8Vyqm5oBJON4Y0NQwiMUJJiQ0ZAgCJmKZbgwXIxpwDoDpuOt/pFbqBBeCTy+QvlPnfcN1+kA8VWBan6edoa4fXhIDk9P7xXKigIPdtv0/tA6Z8xJYwGq0eNgJ1HMb38ITYzxUSk97vcvzaKWrGFpHTaElbWKUSXudf7QBsziJiWub/ABhFV4ktZuY8mBzEahzb6wEZnGIzHSlRHAdAQ0wpytKEJJUogADUklgB5mFgjZvZFwSJCDiVX3UpSpUoKGiQDmmkeDhI6vygBuN2oKOlw9JeYo9vUGzZv2p8Hf8AoHOEEjHygABw3l12PSEnEWPLrKubUKLZ1d0HZIslPkGHnAkrMdzfkSw+EBp2E+0BQYKuDuGtuGc/SCMX4UosR7yVdhUKD5k+6TzWnTUi4+MZ1TJLhw79Sw8W1/vF0wieZZCld0AHOxJcNmA8vvAVSp9mlfKWoCQpYBspDKBGxF3byiH/AILUpsqROB5GWsfSNcwfFSEpzq1DsC4AJ35NFxp6sZQ5bzMB84TcYL6xLJxEqs8GTuD1/wAJjuTw6pGogC6Gkzw1kcPPZohwelOZtI0HBsODPAV6j4PS2l4ExThMgOBGoU9GOUdTaFJ2gPn2t4eIJcRDh+EErDDQ2jYccwFCntCbDeHglb9YCrT8PKSQoMddNtXgZeGjU+v56RqGN8MCfI7lpiQ6evNJ8fnGcVJyFinxDXt4wCGvoyDYW8D+fghJWSSkZjofjF4mJCxtfbkfWEeM0Av3gwD2/PzzgKctRPhEZSYYTEh7ADYc/wC8fkUh1L9f8wC0ojzs4PmU9tGHXWNJ9m/skM8pqKtJTJsUSz70zd1ckfPw1AL2VezA1a01NSlqdJdKT/7pH/4B15xb/bfxR2NOijlllTmKwNpYPdTbRyPRMaaEJloYAJSkdAAAPgAI+ZOMsYNZXTZ18qlsh/4E2T8A/nAI6eS/Lr5w5p0WtrYEHUkabfjwJIkCzHn+WhlTS2JNxbTxYW+0ARTUjnpz1bwH5tDqpkZZPLOUpDWYqIDl+j6dIDw6mJLGzl3u/Ta+/heH2JyT/oJ2M3XQ91JLl+sA3w+UQkP0AazDW+/4Isf6gFn1bkfpCGhliz7OLdLuIYKqv4crDqBAGmbLI/5Z8oWV1CiYDlBB5ENACahSdCWg6krzvd4BbT0ZllykxYcKxMCxjsLtePxpUH9t+loCx0tWCIlm1AaK6gZB3VN0MCVOITQPdcPteAKxWvDxFQVQMJ51CqYc0xYlp1vdXpt5x3Kr5codxz1OsBdZNSlIuYovF+DhSzOQD2SlMW/avd+h2j8rGXJPLYv8IsXCChNlzpcwODlLeLgm3gIDLqqlVLch8tw73IPPfyhbWF0EWAHIbxeuLeGVyTa6C7K+LHrGfYtOVYZR6Nfm8AipqJS190abn4/g/wAOxSoDJSMxLANck7BIA5xFg+GzZyxLlpKlqsEjf7Dmdo2/gvgGXRgTJjTJ5/d+1HMSwf8Ay18BaAr3A/sqCSmfWpBWLoklilHIzOav5dBu+g04Jj0CPTAUb2s8QGnozLQf9SeezDahP7z6W84wGXKu12f13eNI9p1X29cpL9yUkIFnD6q+PyinopGuAXH4NIDhFGw0LG1w3y67dIZUksgs7u1jfpqbPHkinJA6Nb6npeHlNh4AS7O302aAnwmmD30A13/PvDTFEjtZAA0zsGFhlbnfUWiKhlXADhhvz6ABmaO8TJE+WANUTC/M9347EwE8s5QGF9QWtz11eCEJt43tp8RA9JJJZPKx5X5coZZCfd02gE81NwD4wTRpc9IDUSbneO+3KWEA1TVFvCJ5FQCbOTEFDh6ld5TJTqx1P2gwTkocIDWuYCfsWuogfOF9VjiUWRpzMKcWxg3GvgDFeqa8kklmGnnANanFsxL2BF7bCFi6/YP9CPrAi6gFIclgbeOrxzKBYqLktZ9IBlLn5TmJfcAsPWLF7NsYCq6agl80kkc+6tJ+pijzVKylyQ50J56n0j32eYr2eNSBsvPL/qQW+QgN14grZMmnmTKhuyQklT38h1JYBt2ih1nAsipQJsvtKYqY9mvKSyhZ3UnLqRc7Hxi38YcPJrZKJSpi5aUTEzjlYZuzIOUksAC+r2IBiGtr0yQkrCgVKaWnKFBXdYBJQk5E9WdrlgLBFwjw9TUZKEP2q9VTCBMW1yEj+H/pDWcvFrCY+fce4xmiagoEtC5RM0ISRUEF7Lkz1HKHFigEuR+52G3cLcQoraaXPl6LHeG6ViyknwPwgGrQJilYJMmZMOiElXoLfGDIqHtJrctMJYd5irtbupufi0BlNQszJilquc2Yk6lzfw6RJKkAhsoYnXW/PWJ59Mz8tNPQXu+8SUyQBdOzts/j5wHVLIOW7Au1xy1NvnDJMkMdCPzU7RFJd9BoLkuXFj+eMTZEgdALiw1tvrb5QHomaX1uGdg529IBqa1EyuQhLEy5a87F2KsoA5P9or2McQLWsU9Ke8e6SNEg6359frD3hfh1MiWc3eUplKVqXgLTR0xsWZunlDKTTFvOIqJScoIv/jWD5IYf4gKpiAD2NhBGHU7ATCA5Nn2/vECpIUsDmbjpEyKkLnZLsgZmOg2AgGNTNzBufrCWuq8oOnK/PlDGaPN315+JhJWSiXs494b32gEdROKiUi79LX8YglU2xHrsG0hmaJSTd7h+ZjwUxzDNp6s3V9IAaRQkd4sOSbMdolmyHN7W2cdH/OcMuxObYhtRsf8AHzjlac1ttCRbkQB4wCSrQchIF2Zgw8T8oQcE06p2MUocv2wWSNQEOs/IDzh9j80olqs+wbR4a+wfA80+oq1D3AJSP+pfeWR1CQkf98BrOLKdSEEJIUFOlVnAKTrsBY35NvFS4/r+zlZO1ElK1MsTAkipdLGUjMbAuBmYAZgSbBJf8V46mmkqnkZkyrKCilKWUQQSpQ/lZg5uLG0VjDqNFbhkqbNmTFlaiUzCoAlXaLQlB7qhKTkASVJAICngMyoeFptXNEiTLCEuD2b5kSlB8xC9Va3Jc7ObRvXBvCSKCR2aFFRLFZNgVAN3U7D4xW/Y/JCadSFSly5slRkzAtIT3xc5b3DFJdhrGhiA/RmfHlR2tSQ/dlgJ3udS22/wjR6ieEJUo6JBJ8hGR4jMK1qUoaqKiRqSXNj56QC2c+YW5nNHMpWVVi7bWa13O/nE0uWoEG7DY2HXXXSOxR5rsWZ97wHSl77s+j6ac94puI4/PqpnYSQU3IUdG2Phb8EXcJs9geli/wBGiu4lT9hXJX+2cGVt3hzgGHDGAIkBgxcJKjckuT/bdosdGhzcG2w5b6czAtIAdixN2A5BmhjSySAbBrtbQmAYU6RkH4bnSGAnNt8/tC6nABueVvS14bJX1Kejj7QH/9k="/>
          <p:cNvSpPr>
            <a:spLocks noChangeAspect="1" noChangeArrowheads="1"/>
          </p:cNvSpPr>
          <p:nvPr/>
        </p:nvSpPr>
        <p:spPr bwMode="auto">
          <a:xfrm>
            <a:off x="351132" y="379591"/>
            <a:ext cx="8243844" cy="54472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7200" dirty="0" smtClean="0">
                <a:solidFill>
                  <a:srgbClr val="FFFF00"/>
                </a:solidFill>
              </a:rPr>
              <a:t>人類</a:t>
            </a:r>
            <a:r>
              <a:rPr lang="ja-JP" altLang="en-US" sz="7200" dirty="0" smtClean="0">
                <a:solidFill>
                  <a:srgbClr val="FFFF00"/>
                </a:solidFill>
              </a:rPr>
              <a:t>にとって宇宙はたいへん身近になった</a:t>
            </a:r>
            <a:endParaRPr lang="ja-JP" altLang="en-US" sz="7200" dirty="0">
              <a:solidFill>
                <a:srgbClr val="FFFF00"/>
              </a:solidFill>
              <a:latin typeface="AR Pゴシック体M" pitchFamily="50" charset="-128"/>
              <a:ea typeface="AR P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AR Pゴシック体S"/>
        <a:cs typeface=""/>
      </a:majorFont>
      <a:minorFont>
        <a:latin typeface="Calibri"/>
        <a:ea typeface="AR Pゴシック体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15879</TotalTime>
  <Words>266</Words>
  <Application>Microsoft Office PowerPoint</Application>
  <PresentationFormat>画面に合わせる (4:3)</PresentationFormat>
  <Paragraphs>56</Paragraphs>
  <Slides>17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　　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RAKUYO</dc:creator>
  <cp:lastModifiedBy>arimoto</cp:lastModifiedBy>
  <cp:revision>577</cp:revision>
  <cp:lastPrinted>2010-10-10T02:50:16Z</cp:lastPrinted>
  <dcterms:created xsi:type="dcterms:W3CDTF">2007-11-13T01:36:36Z</dcterms:created>
  <dcterms:modified xsi:type="dcterms:W3CDTF">2014-02-02T00:22:54Z</dcterms:modified>
</cp:coreProperties>
</file>