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93" r:id="rId3"/>
    <p:sldId id="296" r:id="rId4"/>
    <p:sldId id="257" r:id="rId5"/>
    <p:sldId id="292" r:id="rId6"/>
    <p:sldId id="259" r:id="rId7"/>
    <p:sldId id="301" r:id="rId8"/>
    <p:sldId id="297" r:id="rId9"/>
    <p:sldId id="302" r:id="rId10"/>
    <p:sldId id="262" r:id="rId11"/>
    <p:sldId id="289" r:id="rId12"/>
    <p:sldId id="265" r:id="rId13"/>
    <p:sldId id="298" r:id="rId14"/>
    <p:sldId id="268" r:id="rId15"/>
    <p:sldId id="270" r:id="rId16"/>
    <p:sldId id="294" r:id="rId17"/>
    <p:sldId id="299" r:id="rId18"/>
    <p:sldId id="275" r:id="rId19"/>
    <p:sldId id="290" r:id="rId20"/>
    <p:sldId id="271" r:id="rId21"/>
    <p:sldId id="272" r:id="rId22"/>
    <p:sldId id="295" r:id="rId23"/>
    <p:sldId id="300" r:id="rId24"/>
    <p:sldId id="291" r:id="rId25"/>
    <p:sldId id="281" r:id="rId26"/>
    <p:sldId id="282" r:id="rId27"/>
    <p:sldId id="286" r:id="rId28"/>
    <p:sldId id="303" r:id="rId29"/>
    <p:sldId id="304" r:id="rId30"/>
    <p:sldId id="305" r:id="rId31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21" autoAdjust="0"/>
    <p:restoredTop sz="94782" autoAdjust="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3991" y="0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489B5E2A-904B-48AB-A8E0-EB097ED15FC4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403"/>
            <a:ext cx="2972393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3991" y="9446403"/>
            <a:ext cx="2972392" cy="499285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81CD4A2-B7EB-4938-AA7A-6C579034AFA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031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284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5" y="1"/>
            <a:ext cx="2971800" cy="497284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5E59B47F-F245-4A85-9012-E91EBB4621E0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1" y="4724202"/>
            <a:ext cx="5486400" cy="4475559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6678"/>
            <a:ext cx="2971800" cy="4972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800" cy="497284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A039AE29-A419-4451-B11B-2D5AC73AA57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4064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AE29-A419-4451-B11B-2D5AC73AA57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471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AE29-A419-4451-B11B-2D5AC73AA57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2753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00F93EF-AAE9-45AA-890C-88C8B8552BF5}" type="datetimeFigureOut">
              <a:rPr kumimoji="1" lang="ja-JP" altLang="en-US" smtClean="0"/>
              <a:pPr/>
              <a:t>2014/1/31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6B0CC8-1F43-44AD-AEE5-B8CA9986D59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1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topics/universe/features/xray-echo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" y="2204864"/>
            <a:ext cx="9121419" cy="172591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b="0" dirty="0" smtClean="0"/>
              <a:t>NGC4151</a:t>
            </a:r>
            <a:r>
              <a:rPr kumimoji="1" lang="ja-JP" altLang="en-US" b="0" dirty="0" smtClean="0"/>
              <a:t>（活動銀河核</a:t>
            </a:r>
            <a:r>
              <a:rPr lang="ja-JP" altLang="en-US" b="0" dirty="0"/>
              <a:t>）</a:t>
            </a:r>
            <a:r>
              <a:rPr kumimoji="1" lang="ja-JP" altLang="en-US" b="0" dirty="0" smtClean="0"/>
              <a:t>の</a:t>
            </a:r>
            <a:r>
              <a:rPr kumimoji="1" lang="en-US" altLang="ja-JP" b="0" dirty="0" smtClean="0"/>
              <a:t/>
            </a:r>
            <a:br>
              <a:rPr kumimoji="1" lang="en-US" altLang="ja-JP" b="0" dirty="0" smtClean="0"/>
            </a:br>
            <a:r>
              <a:rPr kumimoji="1" lang="ja-JP" altLang="en-US" b="0" dirty="0" smtClean="0"/>
              <a:t>ブラックホールの観測</a:t>
            </a:r>
            <a:endParaRPr kumimoji="1" lang="ja-JP" altLang="en-US" b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8358246" cy="61437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京都市立堀川高等学校</a:t>
            </a:r>
            <a:r>
              <a:rPr kumimoji="1" lang="en-US" altLang="ja-JP" sz="2800" dirty="0" smtClean="0"/>
              <a:t>2</a:t>
            </a:r>
            <a:r>
              <a:rPr kumimoji="1" lang="ja-JP" altLang="en-US" sz="2800" dirty="0" smtClean="0"/>
              <a:t>年　井上 功一朗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KOU\Desktop\photo-history10.jpg"/>
          <p:cNvPicPr/>
          <p:nvPr/>
        </p:nvPicPr>
        <p:blipFill>
          <a:blip r:embed="rId2">
            <a:lum bright="30000" contrast="-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14290"/>
            <a:ext cx="2905132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b="1" u="sng" dirty="0"/>
              <a:t>観測日時</a:t>
            </a:r>
            <a:r>
              <a:rPr lang="ja-JP" altLang="en-US" sz="4000" b="1" u="sng" dirty="0" smtClean="0"/>
              <a:t>・場所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26" y="642919"/>
            <a:ext cx="8786874" cy="2143140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時間</a:t>
            </a:r>
            <a:r>
              <a:rPr lang="en-US" altLang="ja-JP" sz="2800" dirty="0" smtClean="0"/>
              <a:t>: </a:t>
            </a:r>
            <a:r>
              <a:rPr lang="en-US" sz="2800" dirty="0" smtClean="0"/>
              <a:t>2013</a:t>
            </a:r>
            <a:r>
              <a:rPr lang="ja-JP" altLang="en-US" sz="2800" dirty="0"/>
              <a:t>年</a:t>
            </a:r>
            <a:r>
              <a:rPr lang="en-US" sz="2800" dirty="0"/>
              <a:t>7</a:t>
            </a:r>
            <a:r>
              <a:rPr lang="ja-JP" altLang="en-US" sz="2800" dirty="0"/>
              <a:t>月</a:t>
            </a:r>
            <a:r>
              <a:rPr lang="en-US" sz="2800" dirty="0"/>
              <a:t>18</a:t>
            </a:r>
            <a:r>
              <a:rPr lang="ja-JP" altLang="en-US" sz="2800" dirty="0"/>
              <a:t>日　</a:t>
            </a:r>
            <a:endParaRPr lang="en-US" altLang="ja-JP" sz="2800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20</a:t>
            </a:r>
            <a:r>
              <a:rPr lang="ja-JP" altLang="en-US" sz="2800" dirty="0"/>
              <a:t>時</a:t>
            </a:r>
            <a:r>
              <a:rPr lang="en-US" sz="2800" dirty="0"/>
              <a:t>30</a:t>
            </a:r>
            <a:r>
              <a:rPr lang="ja-JP" altLang="en-US" sz="2800" dirty="0"/>
              <a:t>分</a:t>
            </a:r>
            <a:r>
              <a:rPr lang="en-US" sz="2800" dirty="0"/>
              <a:t>57</a:t>
            </a:r>
            <a:r>
              <a:rPr lang="ja-JP" altLang="en-US" sz="2800" dirty="0"/>
              <a:t>秒～</a:t>
            </a:r>
            <a:r>
              <a:rPr lang="en-US" sz="2800" dirty="0"/>
              <a:t>45</a:t>
            </a:r>
            <a:r>
              <a:rPr lang="ja-JP" altLang="en-US" sz="2800" dirty="0"/>
              <a:t>分</a:t>
            </a:r>
            <a:r>
              <a:rPr lang="en-US" sz="2800" dirty="0"/>
              <a:t>57</a:t>
            </a:r>
            <a:r>
              <a:rPr lang="ja-JP" altLang="en-US" sz="2800" dirty="0" smtClean="0"/>
              <a:t>秒</a:t>
            </a:r>
            <a:endParaRPr lang="en-US" altLang="ja-JP" sz="2800" dirty="0"/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20</a:t>
            </a:r>
            <a:r>
              <a:rPr lang="ja-JP" altLang="en-US" sz="2800" dirty="0"/>
              <a:t>時</a:t>
            </a:r>
            <a:r>
              <a:rPr lang="en-US" sz="2800" dirty="0"/>
              <a:t>52</a:t>
            </a:r>
            <a:r>
              <a:rPr lang="ja-JP" altLang="en-US" sz="2800" dirty="0"/>
              <a:t>分</a:t>
            </a:r>
            <a:r>
              <a:rPr lang="en-US" sz="2800" dirty="0"/>
              <a:t>39</a:t>
            </a:r>
            <a:r>
              <a:rPr lang="ja-JP" altLang="en-US" sz="2800" dirty="0"/>
              <a:t>秒～</a:t>
            </a:r>
            <a:r>
              <a:rPr lang="en-US" sz="2800" dirty="0"/>
              <a:t>21</a:t>
            </a:r>
            <a:r>
              <a:rPr lang="ja-JP" altLang="en-US" sz="2800" dirty="0"/>
              <a:t>時</a:t>
            </a:r>
            <a:r>
              <a:rPr lang="en-US" sz="2800" dirty="0"/>
              <a:t>7</a:t>
            </a:r>
            <a:r>
              <a:rPr lang="ja-JP" altLang="en-US" sz="2800" dirty="0"/>
              <a:t>分</a:t>
            </a:r>
            <a:r>
              <a:rPr lang="en-US" sz="2800" dirty="0"/>
              <a:t>39</a:t>
            </a:r>
            <a:r>
              <a:rPr lang="ja-JP" altLang="en-US" sz="2800" dirty="0" smtClean="0"/>
              <a:t>秒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各</a:t>
            </a:r>
            <a:r>
              <a:rPr lang="en-US" sz="2800" dirty="0"/>
              <a:t>15</a:t>
            </a:r>
            <a:r>
              <a:rPr lang="ja-JP" altLang="en-US" sz="2800" dirty="0" smtClean="0"/>
              <a:t>分間</a:t>
            </a:r>
            <a:endParaRPr lang="ja-JP" altLang="en-US" sz="1600" dirty="0"/>
          </a:p>
          <a:p>
            <a:r>
              <a:rPr lang="ja-JP" altLang="en-US" sz="2800" dirty="0" smtClean="0"/>
              <a:t>場所</a:t>
            </a:r>
            <a:r>
              <a:rPr lang="en-US" altLang="ja-JP" sz="2800" dirty="0" smtClean="0"/>
              <a:t>: </a:t>
            </a:r>
            <a:r>
              <a:rPr lang="ja-JP" altLang="en-US" sz="2800" dirty="0" smtClean="0"/>
              <a:t>京都</a:t>
            </a:r>
            <a:r>
              <a:rPr lang="ja-JP" altLang="en-US" sz="2800" dirty="0"/>
              <a:t>大学理学研究科</a:t>
            </a:r>
            <a:r>
              <a:rPr lang="en-US" sz="2800" dirty="0"/>
              <a:t>4</a:t>
            </a:r>
            <a:r>
              <a:rPr lang="ja-JP" altLang="en-US" sz="2800" dirty="0"/>
              <a:t>号館　屋上</a:t>
            </a:r>
            <a:r>
              <a:rPr lang="ja-JP" altLang="en-US" sz="2800" dirty="0" smtClean="0"/>
              <a:t>観測所</a:t>
            </a:r>
            <a:endParaRPr lang="ja-JP" altLang="en-US" sz="800" dirty="0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357158" y="3357562"/>
            <a:ext cx="8229600" cy="2625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40cm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反射望遠鏡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LX-200(MEAD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冷却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CCD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カメラ： 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ST-7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(SBIG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天体用分光器： 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DSS-7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SBIG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社）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画像解析ソフト：マカリ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1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Makali`i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（国立天文台）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カメラ制御ソフト：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CCDOPS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SBIG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社）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表計算ソフト：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Excel2007、2013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Microsoft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85720" y="2643182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観測機材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 descr="スペクトル分光器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1" r="11111"/>
          <a:stretch>
            <a:fillRect/>
          </a:stretch>
        </p:blipFill>
        <p:spPr bwMode="auto">
          <a:xfrm>
            <a:off x="6500826" y="2643182"/>
            <a:ext cx="2408560" cy="192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右矢印 16"/>
          <p:cNvSpPr/>
          <p:nvPr/>
        </p:nvSpPr>
        <p:spPr>
          <a:xfrm>
            <a:off x="5500694" y="3714752"/>
            <a:ext cx="1285884" cy="413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2910" y="6000768"/>
            <a:ext cx="791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京大の望遠鏡</a:t>
            </a:r>
            <a:r>
              <a:rPr kumimoji="1" lang="ja-JP" altLang="en-US" sz="3200" dirty="0" smtClean="0"/>
              <a:t>に</a:t>
            </a:r>
            <a:r>
              <a:rPr kumimoji="1" lang="ja-JP" altLang="en-US" sz="3200" dirty="0" smtClean="0">
                <a:solidFill>
                  <a:srgbClr val="00B0F0"/>
                </a:solidFill>
              </a:rPr>
              <a:t>堀川高校の</a:t>
            </a:r>
            <a:r>
              <a:rPr kumimoji="1" lang="en-US" altLang="ja-JP" sz="3200" dirty="0" smtClean="0">
                <a:solidFill>
                  <a:srgbClr val="00B0F0"/>
                </a:solidFill>
              </a:rPr>
              <a:t>CCD</a:t>
            </a:r>
            <a:r>
              <a:rPr kumimoji="1" lang="ja-JP" altLang="en-US" sz="3200" dirty="0" smtClean="0">
                <a:solidFill>
                  <a:srgbClr val="00B0F0"/>
                </a:solidFill>
              </a:rPr>
              <a:t>カメラ</a:t>
            </a:r>
            <a:r>
              <a:rPr kumimoji="1" lang="ja-JP" altLang="en-US" sz="3200" dirty="0" smtClean="0"/>
              <a:t>を接続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b="1" u="sng" dirty="0" smtClean="0"/>
              <a:t>観測手順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714356"/>
            <a:ext cx="8429684" cy="142876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ea"/>
              <a:buAutoNum type="circleNumDbPlain"/>
            </a:pPr>
            <a:r>
              <a:rPr lang="en-US" sz="2800" dirty="0">
                <a:latin typeface="+mn-ea"/>
              </a:rPr>
              <a:t>NGC4151</a:t>
            </a:r>
            <a:r>
              <a:rPr lang="ja-JP" altLang="en-US" sz="2800" dirty="0">
                <a:latin typeface="+mn-ea"/>
              </a:rPr>
              <a:t>のスペクトルを</a:t>
            </a:r>
            <a:r>
              <a:rPr lang="ja-JP" altLang="en-US" sz="2800" dirty="0" smtClean="0">
                <a:latin typeface="+mn-ea"/>
              </a:rPr>
              <a:t>撮影した。</a:t>
            </a:r>
            <a:endParaRPr lang="en-US" altLang="ja-JP" sz="2800" dirty="0" smtClean="0"/>
          </a:p>
          <a:p>
            <a:pPr marL="514350" lvl="0" indent="-514350">
              <a:buFont typeface="+mj-ea"/>
              <a:buAutoNum type="circleNumDbPlain"/>
            </a:pPr>
            <a:r>
              <a:rPr lang="ja-JP" altLang="en-US" sz="2800" dirty="0" smtClean="0"/>
              <a:t>目的のスペクトルを得るためのデータ処理をした。</a:t>
            </a:r>
            <a:endParaRPr lang="en-US" altLang="ja-JP" sz="2800" dirty="0" smtClean="0"/>
          </a:p>
          <a:p>
            <a:pPr marL="514350" lvl="0" indent="-514350">
              <a:buFont typeface="+mj-ea"/>
              <a:buAutoNum type="circleNumDbPlain"/>
            </a:pPr>
            <a:r>
              <a:rPr lang="ja-JP" altLang="en-US" sz="2800" dirty="0" smtClean="0"/>
              <a:t>グラフ化</a:t>
            </a:r>
            <a:endParaRPr lang="en-US" altLang="ja-JP" sz="2800" dirty="0" smtClean="0"/>
          </a:p>
          <a:p>
            <a:endParaRPr kumimoji="1" lang="ja-JP" altLang="en-US" sz="2800" dirty="0"/>
          </a:p>
        </p:txBody>
      </p:sp>
      <p:pic>
        <p:nvPicPr>
          <p:cNvPr id="4" name="図 3" descr="C:\Users\KOU\Documents\俺\堀川\地学ゼミ\NGC4151\スペクトル\2013.07.18\2013.07.18\井上データ\precious\Untitled17処理後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" t="39100" r="950" b="36627"/>
          <a:stretch/>
        </p:blipFill>
        <p:spPr bwMode="auto">
          <a:xfrm>
            <a:off x="54597" y="3356992"/>
            <a:ext cx="9177681" cy="150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642313" y="6309320"/>
            <a:ext cx="35231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図１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　撮影したスペクトル</a:t>
            </a:r>
            <a:r>
              <a:rPr lang="en-US" sz="2800" dirty="0"/>
              <a:t>	</a:t>
            </a:r>
            <a:endParaRPr lang="ja-JP" altLang="en-US" dirty="0"/>
          </a:p>
        </p:txBody>
      </p:sp>
      <p:sp>
        <p:nvSpPr>
          <p:cNvPr id="8" name="フレーム 7"/>
          <p:cNvSpPr/>
          <p:nvPr/>
        </p:nvSpPr>
        <p:spPr>
          <a:xfrm>
            <a:off x="2771800" y="3895714"/>
            <a:ext cx="144016" cy="325373"/>
          </a:xfrm>
          <a:prstGeom prst="frame">
            <a:avLst>
              <a:gd name="adj1" fmla="val 21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6228184" y="3944404"/>
            <a:ext cx="216024" cy="276683"/>
          </a:xfrm>
          <a:prstGeom prst="frame">
            <a:avLst>
              <a:gd name="adj1" fmla="val 21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/>
          <p:cNvSpPr/>
          <p:nvPr/>
        </p:nvSpPr>
        <p:spPr>
          <a:xfrm>
            <a:off x="3635896" y="3348681"/>
            <a:ext cx="288032" cy="1376463"/>
          </a:xfrm>
          <a:prstGeom prst="frame">
            <a:avLst>
              <a:gd name="adj1" fmla="val 21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/>
          <p:cNvSpPr/>
          <p:nvPr/>
        </p:nvSpPr>
        <p:spPr>
          <a:xfrm>
            <a:off x="4399380" y="3348681"/>
            <a:ext cx="244628" cy="1376463"/>
          </a:xfrm>
          <a:prstGeom prst="frame">
            <a:avLst>
              <a:gd name="adj1" fmla="val 21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フレーム 13"/>
          <p:cNvSpPr/>
          <p:nvPr/>
        </p:nvSpPr>
        <p:spPr>
          <a:xfrm>
            <a:off x="5217706" y="3343779"/>
            <a:ext cx="146381" cy="1381365"/>
          </a:xfrm>
          <a:prstGeom prst="frame">
            <a:avLst>
              <a:gd name="adj1" fmla="val 21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フレーム 14"/>
          <p:cNvSpPr/>
          <p:nvPr/>
        </p:nvSpPr>
        <p:spPr>
          <a:xfrm>
            <a:off x="611560" y="3343779"/>
            <a:ext cx="144016" cy="1513411"/>
          </a:xfrm>
          <a:prstGeom prst="frame">
            <a:avLst>
              <a:gd name="adj1" fmla="val 21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フレーム 15"/>
          <p:cNvSpPr/>
          <p:nvPr/>
        </p:nvSpPr>
        <p:spPr>
          <a:xfrm>
            <a:off x="1257266" y="3343779"/>
            <a:ext cx="146382" cy="1513411"/>
          </a:xfrm>
          <a:prstGeom prst="frame">
            <a:avLst>
              <a:gd name="adj1" fmla="val 21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5" idx="0"/>
          </p:cNvCxnSpPr>
          <p:nvPr/>
        </p:nvCxnSpPr>
        <p:spPr>
          <a:xfrm flipV="1">
            <a:off x="683568" y="2837653"/>
            <a:ext cx="1952621" cy="506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1372743" y="2841808"/>
            <a:ext cx="1657909" cy="49536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2" idx="0"/>
            <a:endCxn id="28" idx="2"/>
          </p:cNvCxnSpPr>
          <p:nvPr/>
        </p:nvCxnSpPr>
        <p:spPr>
          <a:xfrm flipV="1">
            <a:off x="3779912" y="2828595"/>
            <a:ext cx="313011" cy="5200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4236939" y="2823436"/>
            <a:ext cx="272542" cy="52940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 flipV="1">
            <a:off x="4677502" y="2823436"/>
            <a:ext cx="613394" cy="5236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2267744" y="2366930"/>
            <a:ext cx="3650358" cy="46166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街</a:t>
            </a:r>
            <a:r>
              <a:rPr lang="ja-JP" altLang="en-US" sz="2400" dirty="0" smtClean="0"/>
              <a:t>明かりの光（ネオンなど）</a:t>
            </a:r>
            <a:endParaRPr kumimoji="1" lang="ja-JP" altLang="en-US" sz="2400" dirty="0"/>
          </a:p>
        </p:txBody>
      </p:sp>
      <p:cxnSp>
        <p:nvCxnSpPr>
          <p:cNvPr id="34" name="直線コネクタ 33"/>
          <p:cNvCxnSpPr/>
          <p:nvPr/>
        </p:nvCxnSpPr>
        <p:spPr>
          <a:xfrm>
            <a:off x="2843808" y="4221087"/>
            <a:ext cx="835492" cy="1296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5290896" y="4221086"/>
            <a:ext cx="999175" cy="12961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3232575" y="5511018"/>
            <a:ext cx="2370047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BH</a:t>
            </a:r>
            <a:r>
              <a:rPr kumimoji="1" lang="ja-JP" altLang="en-US" sz="3200" dirty="0" smtClean="0"/>
              <a:t>由来の光</a:t>
            </a:r>
            <a:endParaRPr kumimoji="1" lang="ja-JP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３．結果、考察</a:t>
            </a:r>
            <a:endParaRPr kumimoji="1" lang="ja-JP" altLang="en-U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C:\Users\KOU\Documents\俺\堀川\地学ゼミ\NGC4151\スペクトル\2013.07.18\2013.07.18\井上データ\precious\1回目グラフ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6000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596336" y="53012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波長（</a:t>
            </a:r>
            <a:r>
              <a:rPr kumimoji="1" lang="en-US" altLang="ja-JP" dirty="0" smtClean="0"/>
              <a:t>Å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47667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光の強度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42844" y="1071546"/>
          <a:ext cx="8643998" cy="4876800"/>
        </p:xfrm>
        <a:graphic>
          <a:graphicData uri="http://schemas.openxmlformats.org/drawingml/2006/table">
            <a:tbl>
              <a:tblPr/>
              <a:tblGrid>
                <a:gridCol w="1116099"/>
                <a:gridCol w="1169917"/>
                <a:gridCol w="1825783"/>
                <a:gridCol w="687560"/>
                <a:gridCol w="961498"/>
                <a:gridCol w="1152714"/>
                <a:gridCol w="1730427"/>
              </a:tblGrid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輝線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元素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波長</a:t>
                      </a: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Å</a:t>
                      </a: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輝線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元素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波長</a:t>
                      </a: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Å</a:t>
                      </a: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Fe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Ⅰ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4294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11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Fe</a:t>
                      </a: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Ⅰ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4272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He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Ⅱ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4685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12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Fe</a:t>
                      </a:r>
                      <a:r>
                        <a:rPr lang="ja-JP" sz="3200" kern="100" dirty="0">
                          <a:latin typeface="+mn-ea"/>
                          <a:ea typeface="+mn-ea"/>
                          <a:cs typeface="Times New Roman"/>
                        </a:rPr>
                        <a:t>Ⅰ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4308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H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β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4861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13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He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Ⅱ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4339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ja-JP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 smtClean="0">
                          <a:latin typeface="+mn-ea"/>
                          <a:ea typeface="+mn-ea"/>
                          <a:cs typeface="Times New Roman"/>
                        </a:rPr>
                        <a:t>[O</a:t>
                      </a:r>
                      <a:r>
                        <a:rPr lang="ja-JP" sz="3200" kern="100" dirty="0" smtClean="0">
                          <a:latin typeface="+mn-ea"/>
                          <a:ea typeface="+mn-ea"/>
                          <a:cs typeface="Times New Roman"/>
                        </a:rPr>
                        <a:t>Ⅲ</a:t>
                      </a:r>
                      <a:r>
                        <a:rPr lang="en-US" altLang="ja-JP" sz="3200" b="0" kern="100" dirty="0" smtClean="0">
                          <a:latin typeface="+mn-ea"/>
                          <a:ea typeface="+mn-ea"/>
                          <a:cs typeface="Times New Roman"/>
                        </a:rPr>
                        <a:t>]</a:t>
                      </a:r>
                      <a:endParaRPr lang="ja-JP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4959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14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TiO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4955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[</a:t>
                      </a:r>
                      <a:r>
                        <a:rPr lang="en-US" sz="3200" kern="100" dirty="0" smtClean="0">
                          <a:latin typeface="+mn-ea"/>
                          <a:ea typeface="+mn-ea"/>
                          <a:cs typeface="Times New Roman"/>
                        </a:rPr>
                        <a:t>O</a:t>
                      </a:r>
                      <a:r>
                        <a:rPr lang="ja-JP" sz="3200" kern="100" dirty="0" smtClean="0">
                          <a:latin typeface="+mn-ea"/>
                          <a:ea typeface="+mn-ea"/>
                          <a:cs typeface="Times New Roman"/>
                        </a:rPr>
                        <a:t>Ⅲ</a:t>
                      </a:r>
                      <a:r>
                        <a:rPr lang="en-US" altLang="ja-JP" sz="3200" b="0" kern="100" dirty="0" smtClean="0">
                          <a:latin typeface="+mn-ea"/>
                          <a:ea typeface="+mn-ea"/>
                          <a:cs typeface="Times New Roman"/>
                        </a:rPr>
                        <a:t>]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5007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[</a:t>
                      </a:r>
                      <a:r>
                        <a:rPr lang="en-US" sz="3200" kern="100" dirty="0" smtClean="0">
                          <a:latin typeface="+mn-ea"/>
                          <a:ea typeface="+mn-ea"/>
                          <a:cs typeface="Times New Roman"/>
                        </a:rPr>
                        <a:t>N</a:t>
                      </a:r>
                      <a:r>
                        <a:rPr lang="ja-JP" sz="3200" kern="100" dirty="0" smtClean="0">
                          <a:latin typeface="+mn-ea"/>
                          <a:ea typeface="+mn-ea"/>
                          <a:cs typeface="Times New Roman"/>
                        </a:rPr>
                        <a:t>Ⅱ</a:t>
                      </a:r>
                      <a:r>
                        <a:rPr lang="en-US" altLang="ja-JP" sz="3200" b="0" kern="100" dirty="0" smtClean="0">
                          <a:latin typeface="+mn-ea"/>
                          <a:ea typeface="+mn-ea"/>
                          <a:cs typeface="Times New Roman"/>
                        </a:rPr>
                        <a:t>]</a:t>
                      </a:r>
                      <a:endParaRPr lang="ja-JP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6548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H</a:t>
                      </a:r>
                      <a:r>
                        <a:rPr lang="ja-JP" sz="3200" kern="100">
                          <a:latin typeface="+mn-ea"/>
                          <a:ea typeface="+mn-ea"/>
                          <a:cs typeface="Times New Roman"/>
                        </a:rPr>
                        <a:t>α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6563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9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[</a:t>
                      </a:r>
                      <a:r>
                        <a:rPr lang="en-US" sz="3200" kern="100" dirty="0" smtClean="0">
                          <a:latin typeface="+mn-ea"/>
                          <a:ea typeface="+mn-ea"/>
                          <a:cs typeface="Times New Roman"/>
                        </a:rPr>
                        <a:t>S</a:t>
                      </a:r>
                      <a:r>
                        <a:rPr lang="ja-JP" sz="3200" kern="100" dirty="0" smtClean="0">
                          <a:latin typeface="+mn-ea"/>
                          <a:ea typeface="+mn-ea"/>
                          <a:cs typeface="Times New Roman"/>
                        </a:rPr>
                        <a:t>Ⅱ</a:t>
                      </a:r>
                      <a:r>
                        <a:rPr lang="en-US" altLang="ja-JP" sz="3200" b="0" kern="100" dirty="0" smtClean="0">
                          <a:latin typeface="+mn-ea"/>
                          <a:ea typeface="+mn-ea"/>
                          <a:cs typeface="Times New Roman"/>
                        </a:rPr>
                        <a:t>]</a:t>
                      </a:r>
                      <a:endParaRPr lang="ja-JP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6717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>
                          <a:latin typeface="+mn-ea"/>
                          <a:ea typeface="+mn-ea"/>
                          <a:cs typeface="Times New Roman"/>
                        </a:rPr>
                        <a:t>10</a:t>
                      </a:r>
                      <a:endParaRPr lang="ja-JP" sz="28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kern="100" dirty="0" err="1" smtClean="0">
                          <a:latin typeface="+mn-ea"/>
                          <a:ea typeface="+mn-ea"/>
                        </a:rPr>
                        <a:t>TiO</a:t>
                      </a:r>
                      <a:r>
                        <a:rPr lang="ja-JP" sz="2800" kern="100" dirty="0" smtClean="0">
                          <a:latin typeface="+mn-ea"/>
                          <a:ea typeface="+mn-ea"/>
                        </a:rPr>
                        <a:t> </a:t>
                      </a:r>
                      <a:endParaRPr lang="ja-JP" sz="2800" kern="1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latin typeface="+mn-ea"/>
                          <a:ea typeface="+mn-ea"/>
                          <a:cs typeface="Times New Roman"/>
                        </a:rPr>
                        <a:t>7054</a:t>
                      </a:r>
                      <a:endParaRPr lang="ja-JP" sz="28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42844" y="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sng" dirty="0" smtClean="0"/>
              <a:t>Ⅰ.</a:t>
            </a:r>
            <a:r>
              <a:rPr lang="ja-JP" altLang="en-US" sz="4000" b="1" u="sng" dirty="0" smtClean="0"/>
              <a:t>輝</a:t>
            </a:r>
            <a:r>
              <a:rPr lang="ja-JP" altLang="en-US" sz="4000" b="1" u="sng" dirty="0"/>
              <a:t>線スペクトルの同定</a:t>
            </a:r>
            <a:endParaRPr kumimoji="1" lang="ja-JP" altLang="en-US" sz="4000" u="sng" dirty="0"/>
          </a:p>
        </p:txBody>
      </p:sp>
      <p:sp>
        <p:nvSpPr>
          <p:cNvPr id="5" name="正方形/長方形 4"/>
          <p:cNvSpPr/>
          <p:nvPr/>
        </p:nvSpPr>
        <p:spPr>
          <a:xfrm>
            <a:off x="4429124" y="4000504"/>
            <a:ext cx="4572000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※〔〕</a:t>
            </a:r>
            <a:r>
              <a:rPr lang="ja-JP" altLang="en-US" sz="2400" dirty="0" smtClean="0"/>
              <a:t>がついたもの ⇒ </a:t>
            </a:r>
            <a:r>
              <a:rPr lang="ja-JP" altLang="en-US" sz="2400" dirty="0" smtClean="0">
                <a:solidFill>
                  <a:srgbClr val="FF0000"/>
                </a:solidFill>
              </a:rPr>
              <a:t>禁制線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特殊条件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ガス密度が極端に低い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下でのみ起こる。</a:t>
            </a:r>
            <a:endParaRPr lang="ja-JP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57298"/>
            <a:ext cx="8543956" cy="4929222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少なく</a:t>
            </a:r>
            <a:r>
              <a:rPr lang="ja-JP" altLang="ja-JP" dirty="0"/>
              <a:t>とも</a:t>
            </a:r>
            <a:r>
              <a:rPr lang="en-US" altLang="ja-JP" dirty="0">
                <a:solidFill>
                  <a:srgbClr val="FF0000"/>
                </a:solidFill>
              </a:rPr>
              <a:t>7</a:t>
            </a:r>
            <a:r>
              <a:rPr lang="ja-JP" altLang="ja-JP" dirty="0">
                <a:solidFill>
                  <a:srgbClr val="FF0000"/>
                </a:solidFill>
              </a:rPr>
              <a:t>種類の元素</a:t>
            </a:r>
            <a:r>
              <a:rPr lang="ja-JP" altLang="ja-JP" dirty="0"/>
              <a:t>によって構成されるガス雲</a:t>
            </a:r>
            <a:r>
              <a:rPr lang="ja-JP" altLang="ja-JP" dirty="0" smtClean="0"/>
              <a:t>が存在</a:t>
            </a:r>
            <a:r>
              <a:rPr lang="ja-JP" altLang="ja-JP" dirty="0"/>
              <a:t>するといえる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4800" dirty="0" smtClean="0"/>
          </a:p>
          <a:p>
            <a:r>
              <a:rPr lang="ja-JP" altLang="ja-JP" dirty="0" smtClean="0"/>
              <a:t>酸素</a:t>
            </a:r>
            <a:r>
              <a:rPr lang="ja-JP" altLang="ja-JP" dirty="0"/>
              <a:t>や</a:t>
            </a:r>
            <a:r>
              <a:rPr lang="ja-JP" altLang="ja-JP" dirty="0" smtClean="0"/>
              <a:t>窒素</a:t>
            </a:r>
            <a:r>
              <a:rPr lang="ja-JP" altLang="en-US" dirty="0" smtClean="0"/>
              <a:t>、硫黄</a:t>
            </a:r>
            <a:r>
              <a:rPr lang="ja-JP" altLang="ja-JP" dirty="0" smtClean="0"/>
              <a:t>の</a:t>
            </a:r>
            <a:r>
              <a:rPr lang="ja-JP" altLang="ja-JP" dirty="0">
                <a:solidFill>
                  <a:srgbClr val="FF0000"/>
                </a:solidFill>
              </a:rPr>
              <a:t>禁制線</a:t>
            </a:r>
            <a:r>
              <a:rPr lang="ja-JP" altLang="ja-JP" dirty="0"/>
              <a:t>が出て</a:t>
            </a:r>
            <a:r>
              <a:rPr lang="ja-JP" altLang="ja-JP" dirty="0" smtClean="0"/>
              <a:t>いる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endParaRPr lang="en-US" altLang="ja-JP" sz="4000" dirty="0" smtClean="0"/>
          </a:p>
          <a:p>
            <a:pPr>
              <a:buNone/>
            </a:pPr>
            <a:r>
              <a:rPr lang="ja-JP" altLang="en-US" dirty="0" smtClean="0"/>
              <a:t>　ガス</a:t>
            </a:r>
            <a:r>
              <a:rPr lang="ja-JP" altLang="ja-JP" dirty="0" smtClean="0"/>
              <a:t>雲</a:t>
            </a:r>
            <a:r>
              <a:rPr lang="ja-JP" altLang="ja-JP" dirty="0"/>
              <a:t>の</a:t>
            </a:r>
            <a:r>
              <a:rPr lang="ja-JP" altLang="ja-JP" dirty="0">
                <a:solidFill>
                  <a:srgbClr val="FF0000"/>
                </a:solidFill>
              </a:rPr>
              <a:t>密度</a:t>
            </a:r>
            <a:r>
              <a:rPr lang="ja-JP" altLang="ja-JP" dirty="0" smtClean="0">
                <a:solidFill>
                  <a:srgbClr val="FF0000"/>
                </a:solidFill>
              </a:rPr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小さい</a:t>
            </a:r>
            <a:r>
              <a:rPr lang="ja-JP" altLang="ja-JP" dirty="0" smtClean="0"/>
              <a:t>こと</a:t>
            </a:r>
            <a:r>
              <a:rPr lang="ja-JP" altLang="ja-JP" dirty="0"/>
              <a:t>がわかる。</a:t>
            </a:r>
          </a:p>
          <a:p>
            <a:endParaRPr kumimoji="1" lang="ja-JP" altLang="en-US" dirty="0"/>
          </a:p>
        </p:txBody>
      </p:sp>
      <p:sp>
        <p:nvSpPr>
          <p:cNvPr id="4" name="下矢印 3"/>
          <p:cNvSpPr/>
          <p:nvPr/>
        </p:nvSpPr>
        <p:spPr>
          <a:xfrm>
            <a:off x="3428992" y="4000504"/>
            <a:ext cx="115212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282" y="0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u="sng" dirty="0" smtClean="0"/>
              <a:t>Ⅰ.</a:t>
            </a:r>
            <a:r>
              <a:rPr lang="ja-JP" altLang="en-US" sz="4000" b="1" u="sng" dirty="0" smtClean="0"/>
              <a:t>輝</a:t>
            </a:r>
            <a:r>
              <a:rPr lang="ja-JP" altLang="en-US" sz="4000" b="1" u="sng" dirty="0"/>
              <a:t>線スペクトルの同定</a:t>
            </a:r>
            <a:endParaRPr kumimoji="1" lang="ja-JP" altLang="en-US" sz="4000" u="sng" dirty="0"/>
          </a:p>
        </p:txBody>
      </p:sp>
    </p:spTree>
    <p:extLst>
      <p:ext uri="{BB962C8B-B14F-4D97-AF65-F5344CB8AC3E}">
        <p14:creationId xmlns:p14="http://schemas.microsoft.com/office/powerpoint/2010/main" xmlns="" val="26020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b="1" u="sng" dirty="0" smtClean="0"/>
              <a:t>Ⅱ.</a:t>
            </a:r>
            <a:r>
              <a:rPr lang="ja-JP" altLang="ja-JP" sz="4000" b="1" u="sng" dirty="0" smtClean="0"/>
              <a:t>幅</a:t>
            </a:r>
            <a:r>
              <a:rPr lang="ja-JP" altLang="ja-JP" sz="4000" b="1" u="sng" dirty="0"/>
              <a:t>を持つスペクトルの</a:t>
            </a:r>
            <a:r>
              <a:rPr lang="ja-JP" altLang="ja-JP" sz="4000" b="1" u="sng" dirty="0" smtClean="0"/>
              <a:t>分析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2844" y="857232"/>
            <a:ext cx="9144000" cy="2286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800" dirty="0" smtClean="0">
                <a:latin typeface="+mn-ea"/>
              </a:rPr>
              <a:t>Hα</a:t>
            </a:r>
            <a:r>
              <a:rPr lang="ja-JP" altLang="en-US" sz="2800" dirty="0" smtClean="0">
                <a:latin typeface="+mn-ea"/>
              </a:rPr>
              <a:t>（水素）のスペクトルが</a:t>
            </a:r>
            <a:r>
              <a:rPr lang="ja-JP" altLang="ja-JP" sz="2800" dirty="0" smtClean="0">
                <a:solidFill>
                  <a:srgbClr val="FF0000"/>
                </a:solidFill>
                <a:latin typeface="+mn-ea"/>
              </a:rPr>
              <a:t>幅</a:t>
            </a:r>
            <a:r>
              <a:rPr lang="ja-JP" altLang="en-US" sz="2800" dirty="0" smtClean="0">
                <a:latin typeface="+mn-ea"/>
              </a:rPr>
              <a:t>があ</a:t>
            </a:r>
            <a:r>
              <a:rPr lang="ja-JP" altLang="en-US" sz="2800" dirty="0">
                <a:latin typeface="+mn-ea"/>
              </a:rPr>
              <a:t>る</a:t>
            </a:r>
            <a:endParaRPr lang="en-US" altLang="ja-JP" sz="2800" dirty="0" smtClean="0">
              <a:latin typeface="+mn-ea"/>
            </a:endParaRPr>
          </a:p>
          <a:p>
            <a:pPr marL="0" indent="0">
              <a:buNone/>
            </a:pPr>
            <a:endParaRPr lang="en-US" altLang="ja-JP" sz="1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+mn-ea"/>
              </a:rPr>
              <a:t>水素のガス雲が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</a:rPr>
              <a:t>BH</a:t>
            </a:r>
            <a:r>
              <a:rPr lang="ja-JP" altLang="ja-JP" sz="2800" dirty="0">
                <a:solidFill>
                  <a:srgbClr val="FF0000"/>
                </a:solidFill>
                <a:latin typeface="+mn-ea"/>
              </a:rPr>
              <a:t>の周り</a:t>
            </a:r>
            <a:r>
              <a:rPr lang="ja-JP" altLang="ja-JP" sz="2800" dirty="0" smtClean="0">
                <a:solidFill>
                  <a:srgbClr val="FF0000"/>
                </a:solidFill>
                <a:latin typeface="+mn-ea"/>
              </a:rPr>
              <a:t>を</a:t>
            </a:r>
            <a:endParaRPr lang="en-US" altLang="ja-JP" sz="28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ja-JP" sz="2800" dirty="0" smtClean="0">
                <a:solidFill>
                  <a:srgbClr val="FF0000"/>
                </a:solidFill>
                <a:latin typeface="+mn-ea"/>
              </a:rPr>
              <a:t>回転</a:t>
            </a:r>
            <a:r>
              <a:rPr lang="ja-JP" altLang="ja-JP" sz="2800" dirty="0">
                <a:solidFill>
                  <a:srgbClr val="FF0000"/>
                </a:solidFill>
                <a:latin typeface="+mn-ea"/>
              </a:rPr>
              <a:t>している</a:t>
            </a:r>
            <a:r>
              <a:rPr lang="ja-JP" altLang="ja-JP" sz="2800" dirty="0">
                <a:latin typeface="+mn-ea"/>
              </a:rPr>
              <a:t>と考えられる</a:t>
            </a:r>
            <a:r>
              <a:rPr lang="ja-JP" altLang="ja-JP" sz="2400" dirty="0">
                <a:latin typeface="+mn-ea"/>
              </a:rPr>
              <a:t>。</a:t>
            </a:r>
            <a:endParaRPr lang="en-US" altLang="ja-JP" sz="2400" dirty="0" smtClean="0">
              <a:latin typeface="+mn-ea"/>
            </a:endParaRPr>
          </a:p>
          <a:p>
            <a:pPr marL="0" indent="0">
              <a:buNone/>
            </a:pPr>
            <a:endParaRPr lang="en-US" altLang="ja-JP" sz="14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回転</a:t>
            </a:r>
            <a:r>
              <a:rPr lang="ja-JP" altLang="en-US" sz="2800" dirty="0">
                <a:solidFill>
                  <a:srgbClr val="FF0000"/>
                </a:solidFill>
                <a:latin typeface="+mn-ea"/>
              </a:rPr>
              <a:t>速度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</a:rPr>
              <a:t>を求めよう！！</a:t>
            </a:r>
            <a:endParaRPr kumimoji="1" lang="en-US" altLang="ja-JP" sz="2800" dirty="0">
              <a:solidFill>
                <a:srgbClr val="FF0000"/>
              </a:solidFill>
              <a:latin typeface="+mn-ea"/>
            </a:endParaRPr>
          </a:p>
          <a:p>
            <a:endParaRPr kumimoji="1" lang="ja-JP" altLang="en-US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1714480" y="1357298"/>
            <a:ext cx="785818" cy="296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>
            <a:off x="1714480" y="2643182"/>
            <a:ext cx="857256" cy="292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1" name="図 20" descr="C:\Users\KOU\Documents\俺\堀川\地学ゼミ\NGC4151\スペクトル\2013.07.18\2013.07.18\井上データ\precious\1回目グラフ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14752"/>
            <a:ext cx="3357586" cy="2786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図 23" descr="C:\Users\KOU\Documents\俺\堀川\地学ゼミ\NGC4151\スペクトル\2013.07.18\2013.07.18\井上データ\precious\1回目グラフ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33" t="33333" r="23334" b="16905"/>
          <a:stretch>
            <a:fillRect/>
          </a:stretch>
        </p:blipFill>
        <p:spPr bwMode="auto">
          <a:xfrm>
            <a:off x="5929322" y="857232"/>
            <a:ext cx="2643206" cy="5815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直線コネクタ 25"/>
          <p:cNvCxnSpPr/>
          <p:nvPr/>
        </p:nvCxnSpPr>
        <p:spPr>
          <a:xfrm rot="5400000">
            <a:off x="3000364" y="3786190"/>
            <a:ext cx="585791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>
            <a:off x="5644364" y="3785396"/>
            <a:ext cx="585791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5929322" y="857232"/>
            <a:ext cx="264320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929322" y="6715148"/>
            <a:ext cx="2643206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2393141" y="5322107"/>
            <a:ext cx="1500198" cy="15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5400000">
            <a:off x="2892413" y="5322107"/>
            <a:ext cx="1500992" cy="794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0800000">
            <a:off x="3143240" y="4572008"/>
            <a:ext cx="500066" cy="15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10800000">
            <a:off x="3143240" y="6072206"/>
            <a:ext cx="500066" cy="15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 flipH="1" flipV="1">
            <a:off x="2678893" y="1321579"/>
            <a:ext cx="3714776" cy="2786082"/>
          </a:xfrm>
          <a:prstGeom prst="line">
            <a:avLst/>
          </a:prstGeom>
          <a:ln w="381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3214678" y="6072206"/>
            <a:ext cx="2643206" cy="571504"/>
          </a:xfrm>
          <a:prstGeom prst="line">
            <a:avLst/>
          </a:prstGeom>
          <a:ln w="381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>
            <a:off x="6929454" y="5786454"/>
            <a:ext cx="42862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線吹き出し 1 (枠付き) 53"/>
          <p:cNvSpPr/>
          <p:nvPr/>
        </p:nvSpPr>
        <p:spPr>
          <a:xfrm>
            <a:off x="4857752" y="4214818"/>
            <a:ext cx="1357322" cy="469772"/>
          </a:xfrm>
          <a:prstGeom prst="borderCallout1">
            <a:avLst>
              <a:gd name="adj1" fmla="val 319968"/>
              <a:gd name="adj2" fmla="val 170418"/>
              <a:gd name="adj3" fmla="val 94589"/>
              <a:gd name="adj4" fmla="val 9566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幅がある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06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2071702"/>
          </a:xfrm>
        </p:spPr>
        <p:txBody>
          <a:bodyPr>
            <a:normAutofit/>
          </a:bodyPr>
          <a:lstStyle/>
          <a:p>
            <a:pPr lvl="0" algn="l"/>
            <a:r>
              <a:rPr lang="en-US" altLang="ja-JP" sz="4000" b="1" u="sng" dirty="0" smtClean="0"/>
              <a:t>Ⅱ.</a:t>
            </a:r>
            <a:r>
              <a:rPr lang="ja-JP" altLang="ja-JP" sz="4000" b="1" u="sng" dirty="0" smtClean="0"/>
              <a:t>幅</a:t>
            </a:r>
            <a:r>
              <a:rPr lang="ja-JP" altLang="ja-JP" sz="4000" b="1" u="sng" dirty="0"/>
              <a:t>を持つスペクトルの</a:t>
            </a:r>
            <a:r>
              <a:rPr lang="ja-JP" altLang="ja-JP" sz="4000" b="1" u="sng" dirty="0" smtClean="0"/>
              <a:t>分析</a:t>
            </a:r>
            <a:r>
              <a:rPr lang="en-US" altLang="ja-JP" sz="4000" b="1" u="sng" dirty="0" smtClean="0"/>
              <a:t/>
            </a:r>
            <a:br>
              <a:rPr lang="en-US" altLang="ja-JP" sz="4000" b="1" u="sng" dirty="0" smtClean="0"/>
            </a:br>
            <a:r>
              <a:rPr lang="ja-JP" altLang="en-US" sz="4000" b="1" dirty="0" smtClean="0"/>
              <a:t>　　　　　　　　　　　　　　　　</a:t>
            </a:r>
            <a:r>
              <a:rPr lang="ja-JP" altLang="en-US" sz="2800" b="1" u="sng" dirty="0" smtClean="0"/>
              <a:t>～分析に用いた式～</a:t>
            </a:r>
            <a:br>
              <a:rPr lang="ja-JP" altLang="en-US" sz="2800" b="1" u="sng" dirty="0" smtClean="0"/>
            </a:br>
            <a:endParaRPr kumimoji="1" lang="ja-JP" altLang="en-US" sz="4000" b="1" u="sng" dirty="0"/>
          </a:p>
        </p:txBody>
      </p:sp>
      <p:sp>
        <p:nvSpPr>
          <p:cNvPr id="7" name="正方形/長方形 6"/>
          <p:cNvSpPr/>
          <p:nvPr/>
        </p:nvSpPr>
        <p:spPr>
          <a:xfrm>
            <a:off x="500034" y="1785926"/>
            <a:ext cx="3650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ja-JP" sz="3200" dirty="0" smtClean="0">
                <a:latin typeface="+mn-ea"/>
              </a:rPr>
              <a:t>ドップラー効果の式</a:t>
            </a:r>
            <a:endParaRPr lang="en-US" altLang="ja-JP" sz="3200" dirty="0" smtClean="0">
              <a:latin typeface="+mn-ea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643182"/>
            <a:ext cx="1428760" cy="68104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786446" y="2428868"/>
            <a:ext cx="2733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V</a:t>
            </a:r>
            <a:r>
              <a:rPr lang="ja-JP" altLang="ja-JP" sz="2400" dirty="0" smtClean="0">
                <a:latin typeface="+mn-ea"/>
              </a:rPr>
              <a:t>：波動の速度 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ja-JP" sz="2400" dirty="0" smtClean="0">
                <a:latin typeface="+mn-ea"/>
              </a:rPr>
              <a:t>λ：波長</a:t>
            </a:r>
            <a:r>
              <a:rPr lang="ja-JP" altLang="en-US" sz="2400" dirty="0" smtClean="0">
                <a:latin typeface="+mn-ea"/>
              </a:rPr>
              <a:t>　</a:t>
            </a:r>
            <a:r>
              <a:rPr lang="en-US" altLang="ja-JP" sz="2400" dirty="0" smtClean="0">
                <a:latin typeface="+mn-ea"/>
              </a:rPr>
              <a:t> f</a:t>
            </a:r>
            <a:r>
              <a:rPr lang="ja-JP" altLang="ja-JP" sz="2400" dirty="0" smtClean="0">
                <a:latin typeface="+mn-ea"/>
              </a:rPr>
              <a:t>：振動数</a:t>
            </a:r>
            <a:endParaRPr lang="en-US" altLang="ja-JP" sz="2400" dirty="0" smtClean="0">
              <a:latin typeface="+mn-ea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3357562"/>
            <a:ext cx="3000396" cy="730417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86414" y="3429000"/>
            <a:ext cx="335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+mn-ea"/>
              </a:rPr>
              <a:t>v</a:t>
            </a:r>
            <a:r>
              <a:rPr lang="ja-JP" altLang="ja-JP" sz="2400" dirty="0" smtClean="0">
                <a:latin typeface="+mn-ea"/>
              </a:rPr>
              <a:t>：観測者から見た速度 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ja-JP" sz="2400" dirty="0" smtClean="0">
                <a:latin typeface="+mn-ea"/>
              </a:rPr>
              <a:t>λ</a:t>
            </a:r>
            <a:r>
              <a:rPr lang="en-US" altLang="ja-JP" sz="2400" dirty="0" smtClean="0">
                <a:latin typeface="+mn-ea"/>
              </a:rPr>
              <a:t>’:</a:t>
            </a:r>
            <a:r>
              <a:rPr lang="ja-JP" altLang="ja-JP" sz="2400" dirty="0" smtClean="0">
                <a:latin typeface="+mn-ea"/>
              </a:rPr>
              <a:t>ずれた波長</a:t>
            </a:r>
            <a:endParaRPr lang="en-US" altLang="ja-JP" sz="2400" dirty="0">
              <a:latin typeface="+mn-ea"/>
            </a:endParaRPr>
          </a:p>
        </p:txBody>
      </p:sp>
      <p:sp>
        <p:nvSpPr>
          <p:cNvPr id="19" name="右中かっこ 18"/>
          <p:cNvSpPr/>
          <p:nvPr/>
        </p:nvSpPr>
        <p:spPr>
          <a:xfrm rot="5400000">
            <a:off x="3250397" y="2536025"/>
            <a:ext cx="571504" cy="378621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786322"/>
            <a:ext cx="1574821" cy="1462090"/>
          </a:xfrm>
          <a:prstGeom prst="rect">
            <a:avLst/>
          </a:prstGeom>
          <a:noFill/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857884" y="4929198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c:</a:t>
            </a:r>
            <a:r>
              <a:rPr lang="ja-JP" altLang="en-US" sz="2400" dirty="0" smtClean="0"/>
              <a:t>光の速度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9606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2500306"/>
            <a:ext cx="8858312" cy="3857628"/>
          </a:xfrm>
        </p:spPr>
        <p:txBody>
          <a:bodyPr>
            <a:noAutofit/>
          </a:bodyPr>
          <a:lstStyle/>
          <a:p>
            <a:r>
              <a:rPr lang="en-US" altLang="ja-JP" sz="3600" dirty="0" smtClean="0"/>
              <a:t>BH</a:t>
            </a:r>
            <a:r>
              <a:rPr lang="ja-JP" altLang="en-US" sz="3600" dirty="0" smtClean="0"/>
              <a:t>の近くにあるガス雲の方が回転速度が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速い。</a:t>
            </a:r>
            <a:endParaRPr lang="en-US" altLang="ja-JP" sz="3600" dirty="0" smtClean="0"/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sz="3600" dirty="0" smtClean="0"/>
              <a:t>水素のガス雲　⇒　</a:t>
            </a:r>
            <a:r>
              <a:rPr lang="ja-JP" altLang="en-US" sz="3600" dirty="0" smtClean="0">
                <a:solidFill>
                  <a:schemeClr val="accent6"/>
                </a:solidFill>
              </a:rPr>
              <a:t>内側</a:t>
            </a:r>
            <a:endParaRPr lang="en-US" altLang="ja-JP" sz="3600" dirty="0" smtClean="0">
              <a:solidFill>
                <a:schemeClr val="accent6"/>
              </a:solidFill>
            </a:endParaRPr>
          </a:p>
          <a:p>
            <a:r>
              <a:rPr lang="ja-JP" altLang="en-US" sz="3600" dirty="0" smtClean="0"/>
              <a:t>それ以外の元素のガス雲　⇒　</a:t>
            </a:r>
            <a:r>
              <a:rPr lang="ja-JP" altLang="en-US" sz="3600" dirty="0" smtClean="0">
                <a:solidFill>
                  <a:srgbClr val="00B0F0"/>
                </a:solidFill>
              </a:rPr>
              <a:t>外側</a:t>
            </a:r>
            <a:endParaRPr lang="en-US" altLang="ja-JP" sz="3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ja-JP" altLang="en-US" sz="2800" dirty="0" smtClean="0"/>
              <a:t>（輝線に幅がない，それほど速い速度を持たない）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85720" y="14285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b="1" u="sng" dirty="0" smtClean="0">
                <a:latin typeface="+mn-ea"/>
                <a:cs typeface="+mj-cs"/>
              </a:rPr>
              <a:t>Ⅱ</a:t>
            </a:r>
            <a:r>
              <a:rPr kumimoji="1" lang="en-US" altLang="ja-JP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.</a:t>
            </a:r>
            <a:r>
              <a:rPr kumimoji="1" lang="ja-JP" altLang="ja-JP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幅を持つ</a:t>
            </a:r>
            <a:r>
              <a:rPr kumimoji="1" lang="en-US" altLang="ja-JP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H</a:t>
            </a:r>
            <a:r>
              <a:rPr kumimoji="1" lang="ja-JP" altLang="ja-JP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α輝線の分析</a:t>
            </a:r>
            <a:endParaRPr kumimoji="1" lang="ja-JP" altLang="en-US" sz="4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j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4282" y="857232"/>
            <a:ext cx="8929718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水素の</a:t>
            </a:r>
            <a:r>
              <a:rPr kumimoji="1" lang="ja-JP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ガス雲が</a:t>
            </a:r>
            <a:r>
              <a:rPr lang="en-US" altLang="ja-JP" sz="4000" u="sng" dirty="0" smtClean="0">
                <a:solidFill>
                  <a:srgbClr val="FF0000"/>
                </a:solidFill>
                <a:latin typeface="+mn-ea"/>
              </a:rPr>
              <a:t>3300±250 </a:t>
            </a:r>
            <a:r>
              <a:rPr kumimoji="1" lang="en-US" altLang="ja-JP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km/s</a:t>
            </a:r>
            <a:r>
              <a:rPr kumimoji="1" lang="ja-JP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</a:t>
            </a: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</a:t>
            </a:r>
            <a:r>
              <a:rPr kumimoji="1" lang="ja-JP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の周りを</a:t>
            </a:r>
            <a:r>
              <a:rPr kumimoji="1" lang="ja-JP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回転している</a:t>
            </a:r>
            <a:r>
              <a:rPr kumimoji="1" lang="ja-JP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3714744" y="3645024"/>
            <a:ext cx="1143008" cy="690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コンテンツ プレースホルダ 3"/>
          <p:cNvGrpSpPr>
            <a:grpSpLocks noGrp="1"/>
          </p:cNvGrpSpPr>
          <p:nvPr/>
        </p:nvGrpSpPr>
        <p:grpSpPr>
          <a:xfrm>
            <a:off x="578587" y="1268760"/>
            <a:ext cx="7643866" cy="5221773"/>
            <a:chOff x="-32776" y="155200"/>
            <a:chExt cx="8758629" cy="6702800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32776" y="155200"/>
              <a:ext cx="8758629" cy="6702800"/>
              <a:chOff x="-32776" y="24623"/>
              <a:chExt cx="8758629" cy="6702800"/>
            </a:xfrm>
          </p:grpSpPr>
          <p:sp>
            <p:nvSpPr>
              <p:cNvPr id="10" name="雲形吹き出し 9"/>
              <p:cNvSpPr/>
              <p:nvPr/>
            </p:nvSpPr>
            <p:spPr>
              <a:xfrm rot="19048646">
                <a:off x="1887781" y="1879565"/>
                <a:ext cx="1631302" cy="86059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1" name="雲形吹き出し 10"/>
              <p:cNvSpPr/>
              <p:nvPr/>
            </p:nvSpPr>
            <p:spPr>
              <a:xfrm rot="1713858">
                <a:off x="4162086" y="1783910"/>
                <a:ext cx="1691229" cy="807617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2" name="雲形吹き出し 11"/>
              <p:cNvSpPr/>
              <p:nvPr/>
            </p:nvSpPr>
            <p:spPr>
              <a:xfrm>
                <a:off x="2857488" y="1428736"/>
                <a:ext cx="1631302" cy="86059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" name="アーチ 12"/>
              <p:cNvSpPr/>
              <p:nvPr/>
            </p:nvSpPr>
            <p:spPr>
              <a:xfrm rot="647223">
                <a:off x="3049018" y="2836915"/>
                <a:ext cx="2189811" cy="726673"/>
              </a:xfrm>
              <a:prstGeom prst="blockArc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3714744" y="2643182"/>
                <a:ext cx="928694" cy="9858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5" name="アーチ 14"/>
              <p:cNvSpPr/>
              <p:nvPr/>
            </p:nvSpPr>
            <p:spPr>
              <a:xfrm rot="622272" flipV="1">
                <a:off x="3043656" y="2836564"/>
                <a:ext cx="2210246" cy="681543"/>
              </a:xfrm>
              <a:prstGeom prst="blockArc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雲形吹き出し 15"/>
              <p:cNvSpPr/>
              <p:nvPr/>
            </p:nvSpPr>
            <p:spPr>
              <a:xfrm rot="4638085">
                <a:off x="1816957" y="2915822"/>
                <a:ext cx="1448452" cy="929103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7" name="雲形吹き出し 16"/>
              <p:cNvSpPr/>
              <p:nvPr/>
            </p:nvSpPr>
            <p:spPr>
              <a:xfrm rot="16200000">
                <a:off x="5076325" y="2781799"/>
                <a:ext cx="1462857" cy="1042746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8" name="雲形吹き出し 17"/>
              <p:cNvSpPr/>
              <p:nvPr/>
            </p:nvSpPr>
            <p:spPr>
              <a:xfrm rot="1850405">
                <a:off x="2810069" y="3737969"/>
                <a:ext cx="1717477" cy="84612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9" name="雲形吹き出し 18"/>
              <p:cNvSpPr/>
              <p:nvPr/>
            </p:nvSpPr>
            <p:spPr>
              <a:xfrm rot="20678112">
                <a:off x="4307588" y="3808713"/>
                <a:ext cx="1367826" cy="884824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" name="下矢印 19"/>
              <p:cNvSpPr/>
              <p:nvPr/>
            </p:nvSpPr>
            <p:spPr>
              <a:xfrm rot="6805759" flipH="1">
                <a:off x="5581301" y="2932453"/>
                <a:ext cx="338852" cy="1955304"/>
              </a:xfrm>
              <a:prstGeom prst="downArrow">
                <a:avLst>
                  <a:gd name="adj1" fmla="val 50000"/>
                  <a:gd name="adj2" fmla="val 17589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1" name="下矢印 20"/>
              <p:cNvSpPr/>
              <p:nvPr/>
            </p:nvSpPr>
            <p:spPr>
              <a:xfrm rot="13080761" flipH="1">
                <a:off x="1517121" y="3131797"/>
                <a:ext cx="222339" cy="2192587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" name="雲形吹き出し 21"/>
              <p:cNvSpPr/>
              <p:nvPr/>
            </p:nvSpPr>
            <p:spPr>
              <a:xfrm rot="21054803">
                <a:off x="2088523" y="24623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3" name="雲形吹き出し 22"/>
              <p:cNvSpPr/>
              <p:nvPr/>
            </p:nvSpPr>
            <p:spPr>
              <a:xfrm rot="1713858">
                <a:off x="5681313" y="683658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4" name="雲形吹き出し 23"/>
              <p:cNvSpPr/>
              <p:nvPr/>
            </p:nvSpPr>
            <p:spPr>
              <a:xfrm rot="5744009">
                <a:off x="6708471" y="2880232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5" name="雲形吹き出し 24"/>
              <p:cNvSpPr/>
              <p:nvPr/>
            </p:nvSpPr>
            <p:spPr>
              <a:xfrm>
                <a:off x="4572000" y="5445025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6" name="雲形吹き出し 25"/>
              <p:cNvSpPr/>
              <p:nvPr/>
            </p:nvSpPr>
            <p:spPr>
              <a:xfrm rot="1713858">
                <a:off x="1037992" y="5159400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7" name="雲形吹き出し 26"/>
              <p:cNvSpPr/>
              <p:nvPr/>
            </p:nvSpPr>
            <p:spPr>
              <a:xfrm rot="7004413">
                <a:off x="-210298" y="1927736"/>
                <a:ext cx="2067356" cy="1282399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2"/>
              <p:cNvSpPr txBox="1"/>
              <p:nvPr/>
            </p:nvSpPr>
            <p:spPr>
              <a:xfrm>
                <a:off x="6188306" y="3793035"/>
                <a:ext cx="2537546" cy="8296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 smtClean="0">
                    <a:solidFill>
                      <a:schemeClr val="tx1"/>
                    </a:solidFill>
                  </a:rPr>
                  <a:t>降着円盤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右矢印 28"/>
              <p:cNvSpPr/>
              <p:nvPr/>
            </p:nvSpPr>
            <p:spPr>
              <a:xfrm rot="1358485">
                <a:off x="2392963" y="3671570"/>
                <a:ext cx="1428760" cy="8418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0" name="左矢印 29"/>
              <p:cNvSpPr/>
              <p:nvPr/>
            </p:nvSpPr>
            <p:spPr>
              <a:xfrm rot="1353657">
                <a:off x="4099910" y="1284576"/>
                <a:ext cx="1264160" cy="77038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25"/>
              <p:cNvSpPr txBox="1"/>
              <p:nvPr/>
            </p:nvSpPr>
            <p:spPr>
              <a:xfrm>
                <a:off x="-32776" y="5076830"/>
                <a:ext cx="7825433" cy="7506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/>
                  <a:t>3300±250 km/s</a:t>
                </a:r>
                <a:r>
                  <a:rPr lang="ja-JP" altLang="en-US" sz="3200" dirty="0" smtClean="0"/>
                  <a:t>で回転する水素ガス雲</a:t>
                </a:r>
                <a:endParaRPr kumimoji="1" lang="ja-JP" altLang="en-US" sz="3200" dirty="0"/>
              </a:p>
            </p:txBody>
          </p:sp>
          <p:sp>
            <p:nvSpPr>
              <p:cNvPr id="32" name="下矢印 31"/>
              <p:cNvSpPr/>
              <p:nvPr/>
            </p:nvSpPr>
            <p:spPr>
              <a:xfrm rot="159810" flipH="1">
                <a:off x="6869850" y="492020"/>
                <a:ext cx="368769" cy="1296664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3" name="下矢印 32"/>
              <p:cNvSpPr/>
              <p:nvPr/>
            </p:nvSpPr>
            <p:spPr>
              <a:xfrm rot="159810" flipH="1">
                <a:off x="7915231" y="362482"/>
                <a:ext cx="303279" cy="3204078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8"/>
              <p:cNvSpPr txBox="1"/>
              <p:nvPr/>
            </p:nvSpPr>
            <p:spPr>
              <a:xfrm>
                <a:off x="5124174" y="24623"/>
                <a:ext cx="3601679" cy="7506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3200" dirty="0" smtClean="0"/>
                  <a:t>その他のガス</a:t>
                </a:r>
                <a:r>
                  <a:rPr lang="ja-JP" altLang="en-US" sz="3200" dirty="0" smtClean="0"/>
                  <a:t>雲</a:t>
                </a:r>
                <a:endParaRPr kumimoji="1" lang="ja-JP" altLang="en-US" sz="3200" dirty="0"/>
              </a:p>
            </p:txBody>
          </p:sp>
          <p:sp>
            <p:nvSpPr>
              <p:cNvPr id="35" name="テキスト ボックス 19"/>
              <p:cNvSpPr txBox="1"/>
              <p:nvPr/>
            </p:nvSpPr>
            <p:spPr>
              <a:xfrm>
                <a:off x="1686207" y="1858616"/>
                <a:ext cx="1107298" cy="987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4400" dirty="0" smtClean="0">
                    <a:solidFill>
                      <a:schemeClr val="tx1"/>
                    </a:solidFill>
                    <a:latin typeface="+mn-ea"/>
                  </a:rPr>
                  <a:t>BH</a:t>
                </a:r>
                <a:endParaRPr kumimoji="1" lang="ja-JP" altLang="en-US" sz="44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9" name="下矢印 8"/>
            <p:cNvSpPr/>
            <p:nvPr/>
          </p:nvSpPr>
          <p:spPr>
            <a:xfrm rot="17665751" flipH="1">
              <a:off x="3182854" y="2261332"/>
              <a:ext cx="199102" cy="1267849"/>
            </a:xfrm>
            <a:prstGeom prst="downArrow">
              <a:avLst>
                <a:gd name="adj1" fmla="val 50000"/>
                <a:gd name="adj2" fmla="val 1561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b="1" u="sng" dirty="0" smtClean="0"/>
              <a:t>Ⅲ.</a:t>
            </a:r>
            <a:r>
              <a:rPr kumimoji="1" lang="ja-JP" altLang="en-US" sz="4000" b="1" u="sng" dirty="0" smtClean="0"/>
              <a:t>赤方偏移の分析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642919"/>
            <a:ext cx="8435280" cy="2571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ja-JP" altLang="en-US" sz="2800" b="1" dirty="0" smtClean="0"/>
              <a:t>赤方偏移とは</a:t>
            </a:r>
            <a:r>
              <a:rPr kumimoji="1" lang="en-US" altLang="ja-JP" sz="2800" b="1" dirty="0" smtClean="0"/>
              <a:t>…</a:t>
            </a:r>
          </a:p>
          <a:p>
            <a:pPr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 </a:t>
            </a:r>
            <a:r>
              <a:rPr lang="ja-JP" altLang="en-US" sz="2800" dirty="0" smtClean="0">
                <a:solidFill>
                  <a:srgbClr val="FF0000"/>
                </a:solidFill>
              </a:rPr>
              <a:t>ドップラー効果</a:t>
            </a:r>
            <a:r>
              <a:rPr lang="ja-JP" altLang="en-US" sz="2800" dirty="0" smtClean="0"/>
              <a:t>によって、観測者</a:t>
            </a:r>
            <a:r>
              <a:rPr lang="ja-JP" altLang="en-US" sz="2800" dirty="0"/>
              <a:t>から遠ざかっていく物体から発せられる</a:t>
            </a:r>
            <a:r>
              <a:rPr lang="ja-JP" altLang="en-US" sz="2800" dirty="0">
                <a:solidFill>
                  <a:srgbClr val="FF0000"/>
                </a:solidFill>
              </a:rPr>
              <a:t>光の</a:t>
            </a:r>
            <a:r>
              <a:rPr lang="ja-JP" altLang="en-US" sz="2800" dirty="0" smtClean="0">
                <a:solidFill>
                  <a:srgbClr val="FF0000"/>
                </a:solidFill>
              </a:rPr>
              <a:t>波長</a:t>
            </a:r>
            <a:r>
              <a:rPr lang="ja-JP" altLang="en-US" sz="2800" dirty="0">
                <a:solidFill>
                  <a:srgbClr val="FF0000"/>
                </a:solidFill>
              </a:rPr>
              <a:t>が長く</a:t>
            </a:r>
            <a:r>
              <a:rPr lang="ja-JP" altLang="en-US" sz="2800" dirty="0" smtClean="0">
                <a:solidFill>
                  <a:srgbClr val="FF0000"/>
                </a:solidFill>
              </a:rPr>
              <a:t>なる</a:t>
            </a:r>
            <a:r>
              <a:rPr lang="ja-JP" altLang="en-US" sz="2800" dirty="0" smtClean="0"/>
              <a:t>現象。</a:t>
            </a:r>
            <a:endParaRPr kumimoji="1" lang="en-US" altLang="ja-JP" sz="1400" dirty="0"/>
          </a:p>
          <a:p>
            <a:pPr>
              <a:buNone/>
            </a:pPr>
            <a:r>
              <a:rPr lang="ja-JP" altLang="en-US" sz="2800" dirty="0" smtClean="0"/>
              <a:t>⇒天体</a:t>
            </a:r>
            <a:r>
              <a:rPr lang="ja-JP" altLang="en-US" sz="2800" dirty="0"/>
              <a:t>の</a:t>
            </a:r>
            <a:r>
              <a:rPr lang="ja-JP" altLang="en-US" sz="2800" dirty="0">
                <a:solidFill>
                  <a:srgbClr val="FF0000"/>
                </a:solidFill>
              </a:rPr>
              <a:t>後退速度</a:t>
            </a:r>
            <a:r>
              <a:rPr lang="ja-JP" altLang="en-US" sz="2800" dirty="0"/>
              <a:t>と天体</a:t>
            </a:r>
            <a:r>
              <a:rPr lang="ja-JP" altLang="en-US" sz="2800" dirty="0" smtClean="0"/>
              <a:t>の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地球</a:t>
            </a:r>
            <a:r>
              <a:rPr lang="ja-JP" altLang="en-US" sz="2800" dirty="0"/>
              <a:t>までの</a:t>
            </a:r>
            <a:r>
              <a:rPr lang="ja-JP" altLang="en-US" sz="2800" dirty="0" smtClean="0">
                <a:solidFill>
                  <a:srgbClr val="FF0000"/>
                </a:solidFill>
              </a:rPr>
              <a:t>距離</a:t>
            </a:r>
            <a:r>
              <a:rPr lang="ja-JP" altLang="en-US" sz="2800" dirty="0" smtClean="0"/>
              <a:t>がわかる。</a:t>
            </a:r>
            <a:endParaRPr lang="en-US" altLang="ja-JP" sz="28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9322" y="2000240"/>
            <a:ext cx="2428892" cy="182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428596" y="3429000"/>
            <a:ext cx="610135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通過する救急車の音が変わるのと同じ現象！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2072" y="4504651"/>
            <a:ext cx="803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en-US" sz="2800" dirty="0" smtClean="0"/>
              <a:t>ずれを分析する</a:t>
            </a:r>
            <a:r>
              <a:rPr kumimoji="1" lang="ja-JP" altLang="en-US" sz="2800" dirty="0" smtClean="0"/>
              <a:t>輝線には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Hα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（水素）</a:t>
            </a:r>
            <a:r>
              <a:rPr kumimoji="1" lang="ja-JP" altLang="en-US" sz="2800" dirty="0" smtClean="0"/>
              <a:t>を用いた。</a:t>
            </a:r>
            <a:endParaRPr kumimoji="1"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571472" y="5500702"/>
            <a:ext cx="833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/>
              <a:t>Hα (6563Å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が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20</a:t>
            </a:r>
            <a:r>
              <a:rPr lang="ja-JP" altLang="en-US" sz="3600" b="1" u="sng" dirty="0" smtClean="0">
                <a:solidFill>
                  <a:srgbClr val="FF0000"/>
                </a:solidFill>
              </a:rPr>
              <a:t>～</a:t>
            </a:r>
            <a:r>
              <a:rPr lang="en-US" altLang="ja-JP" sz="3600" b="1" u="sng" dirty="0" smtClean="0">
                <a:solidFill>
                  <a:srgbClr val="FF0000"/>
                </a:solidFill>
              </a:rPr>
              <a:t>30Å</a:t>
            </a:r>
            <a:r>
              <a:rPr lang="ja-JP" altLang="en-US" sz="3600" dirty="0" smtClean="0"/>
              <a:t>ずれて観測された</a:t>
            </a:r>
            <a:endParaRPr lang="ja-JP" alt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１．はじめに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374" y="0"/>
            <a:ext cx="9072626" cy="857232"/>
          </a:xfrm>
        </p:spPr>
        <p:txBody>
          <a:bodyPr>
            <a:noAutofit/>
          </a:bodyPr>
          <a:lstStyle/>
          <a:p>
            <a:pPr lvl="0" algn="l"/>
            <a:r>
              <a:rPr lang="en-US" altLang="ja-JP" sz="4000" b="1" u="sng" dirty="0" smtClean="0"/>
              <a:t>Ⅲ.</a:t>
            </a:r>
            <a:r>
              <a:rPr lang="ja-JP" altLang="en-US" sz="4000" b="1" u="sng" dirty="0" smtClean="0"/>
              <a:t>赤方偏移の分析　</a:t>
            </a:r>
            <a:r>
              <a:rPr lang="ja-JP" altLang="en-US" sz="3200" b="1" u="sng" dirty="0" smtClean="0"/>
              <a:t>～分析に用いた式～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57158" y="714357"/>
            <a:ext cx="8229600" cy="928694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 smtClean="0"/>
              <a:t>波長 </a:t>
            </a:r>
            <a:r>
              <a:rPr lang="en-US" sz="2800" dirty="0" smtClean="0"/>
              <a:t>λ 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スペクトル</a:t>
            </a:r>
            <a:r>
              <a:rPr lang="ja-JP" altLang="en-US" sz="2800" dirty="0" smtClean="0"/>
              <a:t>が </a:t>
            </a:r>
            <a:r>
              <a:rPr lang="en-US" sz="2800" dirty="0" err="1" smtClean="0"/>
              <a:t>Δλ</a:t>
            </a:r>
            <a:r>
              <a:rPr lang="en-US" sz="2800" dirty="0" smtClean="0"/>
              <a:t> </a:t>
            </a:r>
            <a:r>
              <a:rPr lang="ja-JP" altLang="en-US" sz="2800" dirty="0" smtClean="0"/>
              <a:t>だ</a:t>
            </a:r>
            <a:r>
              <a:rPr lang="ja-JP" altLang="en-US" sz="2800" dirty="0"/>
              <a:t>けずれている</a:t>
            </a:r>
            <a:r>
              <a:rPr lang="ja-JP" altLang="en-US" sz="2800" dirty="0" smtClean="0"/>
              <a:t>場合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赤方</a:t>
            </a:r>
            <a:r>
              <a:rPr lang="ja-JP" altLang="en-US" sz="2800" dirty="0"/>
              <a:t>偏移の量</a:t>
            </a:r>
            <a:r>
              <a:rPr lang="en-US" sz="2800" dirty="0"/>
              <a:t> </a:t>
            </a:r>
            <a:r>
              <a:rPr lang="en-US" sz="2800" i="1" dirty="0" smtClean="0"/>
              <a:t>z</a:t>
            </a:r>
            <a:r>
              <a:rPr lang="ja-JP" altLang="en-US" sz="2800" dirty="0"/>
              <a:t>の</a:t>
            </a:r>
            <a:r>
              <a:rPr lang="ja-JP" altLang="en-US" sz="2800" dirty="0" smtClean="0"/>
              <a:t>定義。</a:t>
            </a:r>
            <a:endParaRPr lang="en-US" altLang="ja-JP" sz="2800" dirty="0" smtClean="0"/>
          </a:p>
          <a:p>
            <a:endParaRPr lang="ja-JP" altLang="en-US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1428736"/>
            <a:ext cx="1143008" cy="896161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58" y="2357430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800" dirty="0" smtClean="0"/>
              <a:t>　光のドップラー効果の式</a:t>
            </a:r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43636" y="292893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buNone/>
            </a:pPr>
            <a:r>
              <a:rPr lang="en-US" sz="2400" dirty="0" smtClean="0"/>
              <a:t>v</a:t>
            </a:r>
            <a:r>
              <a:rPr lang="ja-JP" altLang="en-US" sz="2400" dirty="0" smtClean="0"/>
              <a:t>：後退速度</a:t>
            </a:r>
            <a:r>
              <a:rPr lang="en-US" sz="2400" dirty="0" smtClean="0"/>
              <a:t>(km/s)</a:t>
            </a:r>
            <a:r>
              <a:rPr lang="ja-JP" altLang="en-US" sz="2400" dirty="0" smtClean="0"/>
              <a:t>　</a:t>
            </a:r>
            <a:r>
              <a:rPr lang="en-US" sz="2400" dirty="0" smtClean="0"/>
              <a:t>c</a:t>
            </a:r>
            <a:r>
              <a:rPr lang="ja-JP" altLang="en-US" sz="2400" dirty="0" smtClean="0"/>
              <a:t>：光の速度</a:t>
            </a:r>
            <a:r>
              <a:rPr lang="en-US" sz="2400" dirty="0" smtClean="0"/>
              <a:t>(km/s)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3929066"/>
            <a:ext cx="290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latinLnBrk="1">
              <a:buFont typeface="Arial" pitchFamily="34" charset="0"/>
              <a:buChar char="•"/>
            </a:pPr>
            <a:r>
              <a:rPr lang="ja-JP" altLang="en-US" sz="2800" dirty="0" smtClean="0"/>
              <a:t>ハッブルの法則</a:t>
            </a:r>
            <a:endParaRPr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86380" y="4286256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H:</a:t>
            </a:r>
            <a:r>
              <a:rPr lang="ja-JP" altLang="en-US" sz="2400" dirty="0" smtClean="0"/>
              <a:t>ハッブル定数</a:t>
            </a:r>
            <a:r>
              <a:rPr lang="en-US" sz="2400" dirty="0" smtClean="0"/>
              <a:t>(km/s/</a:t>
            </a:r>
            <a:r>
              <a:rPr lang="en-US" sz="2400" dirty="0" err="1" smtClean="0"/>
              <a:t>Mpc</a:t>
            </a:r>
            <a:r>
              <a:rPr lang="en-US" sz="2400" dirty="0" smtClean="0"/>
              <a:t>)</a:t>
            </a:r>
            <a:r>
              <a:rPr lang="ja-JP" altLang="en-US" sz="2400" dirty="0" smtClean="0"/>
              <a:t>　</a:t>
            </a:r>
            <a:endParaRPr lang="en-US" altLang="ja-JP" sz="2400" dirty="0" smtClean="0"/>
          </a:p>
          <a:p>
            <a:r>
              <a:rPr lang="en-US" sz="2400" dirty="0" smtClean="0"/>
              <a:t>r</a:t>
            </a:r>
            <a:r>
              <a:rPr lang="ja-JP" altLang="en-US" sz="2400" dirty="0" smtClean="0"/>
              <a:t>：天体までの距離</a:t>
            </a:r>
            <a:r>
              <a:rPr lang="en-US" sz="2400" dirty="0" smtClean="0"/>
              <a:t>(</a:t>
            </a:r>
            <a:r>
              <a:rPr lang="en-US" sz="2400" dirty="0" err="1" smtClean="0"/>
              <a:t>Mpc</a:t>
            </a:r>
            <a:r>
              <a:rPr lang="en-US" sz="2400" dirty="0" smtClean="0"/>
              <a:t>)</a:t>
            </a:r>
            <a:endParaRPr lang="ja-JP" altLang="en-US" sz="2400" dirty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786058"/>
            <a:ext cx="3683945" cy="1114361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357694"/>
            <a:ext cx="2149980" cy="618813"/>
          </a:xfrm>
          <a:prstGeom prst="rect">
            <a:avLst/>
          </a:prstGeom>
          <a:noFill/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5357826"/>
            <a:ext cx="9144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ja-JP" altLang="ja-JP" sz="2800" dirty="0" smtClean="0"/>
              <a:t>ハッブル定数</a:t>
            </a:r>
            <a:r>
              <a:rPr lang="en-US" altLang="ja-JP" sz="2800" dirty="0" smtClean="0"/>
              <a:t>(H)</a:t>
            </a:r>
            <a:r>
              <a:rPr lang="ja-JP" altLang="en-US" sz="2800" dirty="0" smtClean="0"/>
              <a:t>は</a:t>
            </a:r>
            <a:r>
              <a:rPr lang="en-US" altLang="ja-JP" sz="2800" dirty="0" smtClean="0"/>
              <a:t>NASA</a:t>
            </a:r>
            <a:r>
              <a:rPr lang="ja-JP" altLang="ja-JP" sz="2800" dirty="0"/>
              <a:t>の赤外線天文衛星「スピッツァー」の観測から求められた</a:t>
            </a:r>
            <a:r>
              <a:rPr lang="en-US" altLang="ja-JP" sz="2800" b="1" u="sng" dirty="0"/>
              <a:t>74.3</a:t>
            </a:r>
            <a:r>
              <a:rPr lang="ja-JP" altLang="ja-JP" sz="2800" b="1" u="sng" dirty="0"/>
              <a:t>±</a:t>
            </a:r>
            <a:r>
              <a:rPr lang="en-US" altLang="ja-JP" sz="2800" b="1" u="sng" dirty="0"/>
              <a:t>2.1km/s/</a:t>
            </a:r>
            <a:r>
              <a:rPr lang="en-US" altLang="ja-JP" sz="2800" b="1" u="sng" dirty="0" err="1"/>
              <a:t>Mpc</a:t>
            </a:r>
            <a:r>
              <a:rPr lang="ja-JP" altLang="ja-JP" sz="2800" dirty="0"/>
              <a:t>という</a:t>
            </a:r>
            <a:r>
              <a:rPr lang="ja-JP" altLang="ja-JP" sz="2800" dirty="0" smtClean="0"/>
              <a:t>結果から</a:t>
            </a:r>
            <a:r>
              <a:rPr lang="ja-JP" altLang="en-US" sz="2800" dirty="0"/>
              <a:t>、</a:t>
            </a:r>
            <a:r>
              <a:rPr lang="en-US" altLang="ja-JP" sz="2800" b="1" u="sng" dirty="0" smtClean="0">
                <a:solidFill>
                  <a:srgbClr val="FF0000"/>
                </a:solidFill>
              </a:rPr>
              <a:t>74km/s/</a:t>
            </a:r>
            <a:r>
              <a:rPr lang="en-US" altLang="ja-JP" sz="2800" b="1" u="sng" dirty="0" err="1" smtClean="0">
                <a:solidFill>
                  <a:srgbClr val="FF0000"/>
                </a:solidFill>
              </a:rPr>
              <a:t>Mpc</a:t>
            </a:r>
            <a:r>
              <a:rPr lang="ja-JP" altLang="ja-JP" sz="2800" dirty="0"/>
              <a:t>として計算した。</a:t>
            </a:r>
            <a:endParaRPr kumimoji="1" lang="ja-JP" alt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b="1" u="sng" dirty="0" smtClean="0"/>
              <a:t>Ⅲ.</a:t>
            </a:r>
            <a:r>
              <a:rPr kumimoji="1" lang="ja-JP" altLang="en-US" sz="4000" b="1" u="sng" dirty="0" smtClean="0"/>
              <a:t>赤方偏移の分析</a:t>
            </a:r>
            <a:endParaRPr kumimoji="1" lang="ja-JP" altLang="en-US" sz="4000" b="1" u="sng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14282" y="1357298"/>
            <a:ext cx="8786874" cy="43577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4300" dirty="0" smtClean="0">
                <a:latin typeface="+mn-ea"/>
              </a:rPr>
              <a:t>NGC4151</a:t>
            </a:r>
            <a:r>
              <a:rPr kumimoji="1" lang="ja-JP" altLang="ja-JP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も宇宙の膨張に伴って</a:t>
            </a:r>
            <a:r>
              <a:rPr kumimoji="1" lang="ja-JP" altLang="ja-JP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地球から遠ざかって</a:t>
            </a:r>
            <a:r>
              <a:rPr kumimoji="1" lang="ja-JP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いる</a:t>
            </a:r>
            <a:r>
              <a:rPr kumimoji="1" lang="ja-JP" alt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1" lang="en-US" altLang="ja-JP" sz="4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5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後退速度</a:t>
            </a: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　</a:t>
            </a:r>
            <a:r>
              <a:rPr kumimoji="1" lang="en-US" altLang="ja-JP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1" lang="en-US" altLang="ja-JP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1160±120 km/s</a:t>
            </a:r>
            <a:endParaRPr kumimoji="1" lang="en-US" altLang="ja-JP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ja-JP" sz="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地球からの距離</a:t>
            </a:r>
            <a:r>
              <a:rPr kumimoji="1" lang="ja-JP" alt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：</a:t>
            </a:r>
            <a:r>
              <a:rPr kumimoji="1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5120</a:t>
            </a:r>
            <a:r>
              <a:rPr kumimoji="1" lang="en-US" altLang="ja-JP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±540</a:t>
            </a:r>
            <a:r>
              <a:rPr kumimoji="1" lang="ja-JP" altLang="ja-JP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万光年</a:t>
            </a:r>
            <a:endParaRPr kumimoji="1" lang="ja-JP" altLang="ja-JP" sz="4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ja-JP" altLang="en-US" sz="7200" dirty="0" smtClean="0"/>
              <a:t>４．結論</a:t>
            </a:r>
            <a:endParaRPr kumimoji="1" lang="ja-JP" altLang="en-U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214974" cy="92869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b="1" u="sng" dirty="0" smtClean="0"/>
              <a:t>想定される</a:t>
            </a:r>
            <a:r>
              <a:rPr lang="en-US" sz="4000" b="1" u="sng" dirty="0" smtClean="0"/>
              <a:t>BH</a:t>
            </a:r>
            <a:r>
              <a:rPr lang="ja-JP" altLang="en-US" sz="4000" b="1" u="sng" dirty="0" smtClean="0"/>
              <a:t>のモデル</a:t>
            </a:r>
            <a:endParaRPr kumimoji="1" lang="ja-JP" altLang="en-US" sz="4000" u="sng" dirty="0"/>
          </a:p>
        </p:txBody>
      </p:sp>
      <p:grpSp>
        <p:nvGrpSpPr>
          <p:cNvPr id="4" name="コンテンツ プレースホルダ 3"/>
          <p:cNvGrpSpPr>
            <a:grpSpLocks noGrp="1"/>
          </p:cNvGrpSpPr>
          <p:nvPr/>
        </p:nvGrpSpPr>
        <p:grpSpPr>
          <a:xfrm>
            <a:off x="785786" y="1285860"/>
            <a:ext cx="7643866" cy="5221773"/>
            <a:chOff x="-32776" y="155200"/>
            <a:chExt cx="8758629" cy="67028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2776" y="155200"/>
              <a:ext cx="8758629" cy="6702800"/>
              <a:chOff x="-32776" y="24623"/>
              <a:chExt cx="8758629" cy="6702800"/>
            </a:xfrm>
          </p:grpSpPr>
          <p:sp>
            <p:nvSpPr>
              <p:cNvPr id="7" name="雲形吹き出し 6"/>
              <p:cNvSpPr/>
              <p:nvPr/>
            </p:nvSpPr>
            <p:spPr>
              <a:xfrm rot="19048646">
                <a:off x="1887781" y="1879565"/>
                <a:ext cx="1631302" cy="86059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8" name="雲形吹き出し 7"/>
              <p:cNvSpPr/>
              <p:nvPr/>
            </p:nvSpPr>
            <p:spPr>
              <a:xfrm rot="1713858">
                <a:off x="4162086" y="1783910"/>
                <a:ext cx="1691229" cy="807617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9" name="雲形吹き出し 8"/>
              <p:cNvSpPr/>
              <p:nvPr/>
            </p:nvSpPr>
            <p:spPr>
              <a:xfrm>
                <a:off x="2857488" y="1428736"/>
                <a:ext cx="1631302" cy="86059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0" name="アーチ 9"/>
              <p:cNvSpPr/>
              <p:nvPr/>
            </p:nvSpPr>
            <p:spPr>
              <a:xfrm rot="647223">
                <a:off x="3049018" y="2836915"/>
                <a:ext cx="2189811" cy="726673"/>
              </a:xfrm>
              <a:prstGeom prst="blockArc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714744" y="2643182"/>
                <a:ext cx="928694" cy="98583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2" name="アーチ 11"/>
              <p:cNvSpPr/>
              <p:nvPr/>
            </p:nvSpPr>
            <p:spPr>
              <a:xfrm rot="622272" flipV="1">
                <a:off x="3043656" y="2836564"/>
                <a:ext cx="2210246" cy="681543"/>
              </a:xfrm>
              <a:prstGeom prst="blockArc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雲形吹き出し 12"/>
              <p:cNvSpPr/>
              <p:nvPr/>
            </p:nvSpPr>
            <p:spPr>
              <a:xfrm rot="4638085">
                <a:off x="1816957" y="2915822"/>
                <a:ext cx="1448452" cy="929103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4" name="雲形吹き出し 13"/>
              <p:cNvSpPr/>
              <p:nvPr/>
            </p:nvSpPr>
            <p:spPr>
              <a:xfrm rot="16200000">
                <a:off x="5076325" y="2781799"/>
                <a:ext cx="1462857" cy="1042746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5" name="雲形吹き出し 14"/>
              <p:cNvSpPr/>
              <p:nvPr/>
            </p:nvSpPr>
            <p:spPr>
              <a:xfrm rot="1850405">
                <a:off x="2810069" y="3737969"/>
                <a:ext cx="1717477" cy="846121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6" name="雲形吹き出し 15"/>
              <p:cNvSpPr/>
              <p:nvPr/>
            </p:nvSpPr>
            <p:spPr>
              <a:xfrm rot="20678112">
                <a:off x="4307588" y="3808713"/>
                <a:ext cx="1367826" cy="884824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7" name="下矢印 16"/>
              <p:cNvSpPr/>
              <p:nvPr/>
            </p:nvSpPr>
            <p:spPr>
              <a:xfrm rot="6805759" flipH="1">
                <a:off x="5581301" y="2932453"/>
                <a:ext cx="338852" cy="1955304"/>
              </a:xfrm>
              <a:prstGeom prst="downArrow">
                <a:avLst>
                  <a:gd name="adj1" fmla="val 50000"/>
                  <a:gd name="adj2" fmla="val 175894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8" name="下矢印 17"/>
              <p:cNvSpPr/>
              <p:nvPr/>
            </p:nvSpPr>
            <p:spPr>
              <a:xfrm rot="13080761" flipH="1">
                <a:off x="1517121" y="3131797"/>
                <a:ext cx="222339" cy="2192587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9" name="雲形吹き出し 18"/>
              <p:cNvSpPr/>
              <p:nvPr/>
            </p:nvSpPr>
            <p:spPr>
              <a:xfrm rot="21054803">
                <a:off x="2088523" y="24623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" name="雲形吹き出し 19"/>
              <p:cNvSpPr/>
              <p:nvPr/>
            </p:nvSpPr>
            <p:spPr>
              <a:xfrm rot="1713858">
                <a:off x="5681313" y="683658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1" name="雲形吹き出し 20"/>
              <p:cNvSpPr/>
              <p:nvPr/>
            </p:nvSpPr>
            <p:spPr>
              <a:xfrm rot="5744009">
                <a:off x="6708471" y="2880232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" name="雲形吹き出し 21"/>
              <p:cNvSpPr/>
              <p:nvPr/>
            </p:nvSpPr>
            <p:spPr>
              <a:xfrm>
                <a:off x="4572000" y="5445025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3" name="雲形吹き出し 22"/>
              <p:cNvSpPr/>
              <p:nvPr/>
            </p:nvSpPr>
            <p:spPr>
              <a:xfrm rot="1713858">
                <a:off x="1037992" y="5159400"/>
                <a:ext cx="2067356" cy="1282398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4" name="雲形吹き出し 23"/>
              <p:cNvSpPr/>
              <p:nvPr/>
            </p:nvSpPr>
            <p:spPr>
              <a:xfrm rot="7004413">
                <a:off x="-210298" y="1927736"/>
                <a:ext cx="2067356" cy="1282399"/>
              </a:xfrm>
              <a:prstGeom prst="cloudCallout">
                <a:avLst>
                  <a:gd name="adj1" fmla="val -11833"/>
                  <a:gd name="adj2" fmla="val 1772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2"/>
              <p:cNvSpPr txBox="1"/>
              <p:nvPr/>
            </p:nvSpPr>
            <p:spPr>
              <a:xfrm>
                <a:off x="6188306" y="3793035"/>
                <a:ext cx="2537546" cy="82964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3600" dirty="0" smtClean="0">
                    <a:solidFill>
                      <a:schemeClr val="tx1"/>
                    </a:solidFill>
                  </a:rPr>
                  <a:t>降着円盤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右矢印 25"/>
              <p:cNvSpPr/>
              <p:nvPr/>
            </p:nvSpPr>
            <p:spPr>
              <a:xfrm rot="1358485">
                <a:off x="2392963" y="3671570"/>
                <a:ext cx="1428760" cy="84182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7" name="左矢印 26"/>
              <p:cNvSpPr/>
              <p:nvPr/>
            </p:nvSpPr>
            <p:spPr>
              <a:xfrm rot="1353657">
                <a:off x="4099910" y="1284576"/>
                <a:ext cx="1264160" cy="77038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5"/>
              <p:cNvSpPr txBox="1"/>
              <p:nvPr/>
            </p:nvSpPr>
            <p:spPr>
              <a:xfrm>
                <a:off x="-32776" y="5076830"/>
                <a:ext cx="7825433" cy="7506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200" dirty="0" smtClean="0"/>
                  <a:t>3300±250 km/s</a:t>
                </a:r>
                <a:r>
                  <a:rPr lang="ja-JP" altLang="en-US" sz="3200" dirty="0" smtClean="0"/>
                  <a:t>で回転する水素ガス雲</a:t>
                </a:r>
                <a:endParaRPr kumimoji="1" lang="ja-JP" altLang="en-US" sz="3200" dirty="0"/>
              </a:p>
            </p:txBody>
          </p:sp>
          <p:sp>
            <p:nvSpPr>
              <p:cNvPr id="29" name="下矢印 28"/>
              <p:cNvSpPr/>
              <p:nvPr/>
            </p:nvSpPr>
            <p:spPr>
              <a:xfrm rot="159810" flipH="1">
                <a:off x="6869850" y="492020"/>
                <a:ext cx="368769" cy="1296664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0" name="下矢印 29"/>
              <p:cNvSpPr/>
              <p:nvPr/>
            </p:nvSpPr>
            <p:spPr>
              <a:xfrm rot="159810" flipH="1">
                <a:off x="7915231" y="362482"/>
                <a:ext cx="303279" cy="3204078"/>
              </a:xfrm>
              <a:prstGeom prst="downArrow">
                <a:avLst>
                  <a:gd name="adj1" fmla="val 50000"/>
                  <a:gd name="adj2" fmla="val 15610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8"/>
              <p:cNvSpPr txBox="1"/>
              <p:nvPr/>
            </p:nvSpPr>
            <p:spPr>
              <a:xfrm>
                <a:off x="5124174" y="24623"/>
                <a:ext cx="3601679" cy="7506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3200" dirty="0" smtClean="0"/>
                  <a:t>その他のガス</a:t>
                </a:r>
                <a:r>
                  <a:rPr lang="ja-JP" altLang="en-US" sz="3200" dirty="0" smtClean="0"/>
                  <a:t>雲</a:t>
                </a:r>
                <a:endParaRPr kumimoji="1" lang="ja-JP" altLang="en-US" sz="3200" dirty="0"/>
              </a:p>
            </p:txBody>
          </p:sp>
          <p:sp>
            <p:nvSpPr>
              <p:cNvPr id="32" name="テキスト ボックス 19"/>
              <p:cNvSpPr txBox="1"/>
              <p:nvPr/>
            </p:nvSpPr>
            <p:spPr>
              <a:xfrm>
                <a:off x="1686207" y="1858616"/>
                <a:ext cx="1107298" cy="9876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4400" dirty="0" smtClean="0">
                    <a:solidFill>
                      <a:schemeClr val="tx1"/>
                    </a:solidFill>
                    <a:latin typeface="+mn-ea"/>
                  </a:rPr>
                  <a:t>BH</a:t>
                </a:r>
                <a:endParaRPr kumimoji="1" lang="ja-JP" altLang="en-US" sz="440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6" name="下矢印 5"/>
            <p:cNvSpPr/>
            <p:nvPr/>
          </p:nvSpPr>
          <p:spPr>
            <a:xfrm rot="17665751" flipH="1">
              <a:off x="3182854" y="2261332"/>
              <a:ext cx="199102" cy="1267849"/>
            </a:xfrm>
            <a:prstGeom prst="downArrow">
              <a:avLst>
                <a:gd name="adj1" fmla="val 50000"/>
                <a:gd name="adj2" fmla="val 1561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1026" name="Picture 2" descr="C:\Documents and Settings\hz12a013\Local Settings\Temporary Internet Files\Content.IE5\8IX07FG0\MC900432569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2362" y="5186128"/>
            <a:ext cx="1828572" cy="1828572"/>
          </a:xfrm>
          <a:prstGeom prst="rect">
            <a:avLst/>
          </a:prstGeom>
          <a:noFill/>
        </p:spPr>
      </p:pic>
      <p:grpSp>
        <p:nvGrpSpPr>
          <p:cNvPr id="37" name="グループ化 36"/>
          <p:cNvGrpSpPr/>
          <p:nvPr/>
        </p:nvGrpSpPr>
        <p:grpSpPr>
          <a:xfrm>
            <a:off x="3188556" y="3011194"/>
            <a:ext cx="4508500" cy="2571768"/>
            <a:chOff x="2152329" y="7665440"/>
            <a:chExt cx="5216978" cy="3050236"/>
          </a:xfrm>
        </p:grpSpPr>
        <p:cxnSp>
          <p:nvCxnSpPr>
            <p:cNvPr id="34" name="直線矢印コネクタ 33"/>
            <p:cNvCxnSpPr/>
            <p:nvPr/>
          </p:nvCxnSpPr>
          <p:spPr>
            <a:xfrm>
              <a:off x="2492134" y="7665440"/>
              <a:ext cx="4794510" cy="3050236"/>
            </a:xfrm>
            <a:prstGeom prst="straightConnector1">
              <a:avLst/>
            </a:prstGeom>
            <a:ln w="76200"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2152329" y="8416899"/>
              <a:ext cx="5216978" cy="91259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FF0000"/>
                  </a:solidFill>
                  <a:latin typeface="+mn-ea"/>
                </a:rPr>
                <a:t>5120</a:t>
              </a:r>
              <a:r>
                <a:rPr lang="en-US" altLang="ja-JP" sz="4400" dirty="0" smtClean="0">
                  <a:solidFill>
                    <a:srgbClr val="FF0000"/>
                  </a:solidFill>
                  <a:latin typeface="+mn-ea"/>
                </a:rPr>
                <a:t>±540</a:t>
              </a:r>
              <a:r>
                <a:rPr lang="ja-JP" altLang="ja-JP" sz="4400" dirty="0" smtClean="0">
                  <a:solidFill>
                    <a:srgbClr val="FF0000"/>
                  </a:solidFill>
                  <a:latin typeface="+mn-ea"/>
                </a:rPr>
                <a:t>万光年</a:t>
              </a:r>
              <a:endParaRPr kumimoji="1" lang="ja-JP" altLang="en-US" sz="4400" dirty="0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-58750" y="1170281"/>
            <a:ext cx="3444357" cy="823859"/>
            <a:chOff x="-44067" y="9252264"/>
            <a:chExt cx="3444357" cy="823859"/>
          </a:xfrm>
        </p:grpSpPr>
        <p:sp>
          <p:nvSpPr>
            <p:cNvPr id="38" name="下矢印 37"/>
            <p:cNvSpPr/>
            <p:nvPr/>
          </p:nvSpPr>
          <p:spPr>
            <a:xfrm rot="7663529">
              <a:off x="832966" y="8375231"/>
              <a:ext cx="691489" cy="2445556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0" y="9429792"/>
              <a:ext cx="3400290" cy="6463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3600" dirty="0" smtClean="0">
                  <a:solidFill>
                    <a:srgbClr val="FF0000"/>
                  </a:solidFill>
                  <a:latin typeface="+mn-ea"/>
                </a:rPr>
                <a:t>1160±120 km/s</a:t>
              </a:r>
              <a:endParaRPr kumimoji="1" lang="ja-JP" altLang="en-US" sz="36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16163 -0.14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５．結論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ja-JP" dirty="0" smtClean="0"/>
              <a:t>本</a:t>
            </a:r>
            <a:r>
              <a:rPr lang="ja-JP" altLang="en-US" dirty="0" smtClean="0"/>
              <a:t>研究</a:t>
            </a:r>
            <a:r>
              <a:rPr lang="ja-JP" altLang="ja-JP" dirty="0" smtClean="0"/>
              <a:t>では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ja-JP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元素</a:t>
            </a:r>
            <a:r>
              <a:rPr lang="ja-JP" altLang="ja-JP" dirty="0" smtClean="0"/>
              <a:t>成分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BH</a:t>
            </a:r>
            <a:r>
              <a:rPr lang="ja-JP" altLang="ja-JP" dirty="0" smtClean="0"/>
              <a:t>周辺のガス雲の回転速度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dirty="0" smtClean="0"/>
              <a:t>BH</a:t>
            </a:r>
            <a:r>
              <a:rPr lang="ja-JP" altLang="ja-JP" dirty="0"/>
              <a:t>の後退</a:t>
            </a:r>
            <a:r>
              <a:rPr lang="ja-JP" altLang="ja-JP" dirty="0" smtClean="0"/>
              <a:t>速度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ja-JP" dirty="0" smtClean="0"/>
              <a:t>地球</a:t>
            </a:r>
            <a:r>
              <a:rPr lang="ja-JP" altLang="ja-JP" dirty="0"/>
              <a:t>から</a:t>
            </a:r>
            <a:r>
              <a:rPr lang="en-US" altLang="ja-JP" dirty="0"/>
              <a:t>BH</a:t>
            </a:r>
            <a:r>
              <a:rPr lang="ja-JP" altLang="ja-JP" dirty="0" err="1"/>
              <a:t>までの</a:t>
            </a:r>
            <a:r>
              <a:rPr lang="ja-JP" altLang="ja-JP" dirty="0" smtClean="0"/>
              <a:t>距離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r>
              <a:rPr lang="ja-JP" altLang="ja-JP" dirty="0" smtClean="0"/>
              <a:t>求める</a:t>
            </a:r>
            <a:r>
              <a:rPr lang="ja-JP" altLang="ja-JP" dirty="0"/>
              <a:t>ことを目的と</a:t>
            </a:r>
            <a:r>
              <a:rPr lang="ja-JP" altLang="ja-JP" dirty="0" smtClean="0"/>
              <a:t>し</a:t>
            </a:r>
            <a:r>
              <a:rPr lang="ja-JP" altLang="en-US" dirty="0" smtClean="0"/>
              <a:t>、それぞれについて結果や</a:t>
            </a:r>
            <a:r>
              <a:rPr lang="ja-JP" altLang="ja-JP" dirty="0" smtClean="0"/>
              <a:t>値</a:t>
            </a:r>
            <a:r>
              <a:rPr lang="ja-JP" altLang="ja-JP" dirty="0"/>
              <a:t>を得ることができた。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1384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620688"/>
            <a:ext cx="7668344" cy="63153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ja-JP" sz="13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ja-JP" sz="3500" dirty="0" smtClean="0"/>
              <a:t>露出時間</a:t>
            </a:r>
            <a:r>
              <a:rPr lang="ja-JP" altLang="en-US" sz="3500" dirty="0" smtClean="0"/>
              <a:t>が</a:t>
            </a:r>
            <a:r>
              <a:rPr lang="ja-JP" altLang="ja-JP" sz="3500" dirty="0" smtClean="0"/>
              <a:t>それ</a:t>
            </a:r>
            <a:r>
              <a:rPr lang="ja-JP" altLang="ja-JP" sz="3500" dirty="0"/>
              <a:t>ほど長く</a:t>
            </a:r>
            <a:r>
              <a:rPr lang="ja-JP" altLang="ja-JP" sz="3500" dirty="0" smtClean="0"/>
              <a:t>なかっ</a:t>
            </a:r>
            <a:r>
              <a:rPr lang="ja-JP" altLang="en-US" sz="3500" dirty="0" smtClean="0"/>
              <a:t>た。</a:t>
            </a:r>
            <a:endParaRPr lang="en-US" altLang="ja-JP" sz="3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3500" dirty="0" smtClean="0"/>
              <a:t>装置もそれほど大きくなかった。</a:t>
            </a:r>
            <a:endParaRPr lang="en-US" altLang="ja-JP" sz="3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sz="3500" dirty="0"/>
              <a:t>街中</a:t>
            </a:r>
            <a:r>
              <a:rPr lang="ja-JP" altLang="en-US" sz="3500" dirty="0" smtClean="0"/>
              <a:t>の明るい場所での観測だった。</a:t>
            </a:r>
            <a:endParaRPr lang="en-US" altLang="ja-JP" sz="3500" dirty="0" smtClean="0"/>
          </a:p>
          <a:p>
            <a:endParaRPr lang="en-US" altLang="ja-JP" sz="3500" dirty="0"/>
          </a:p>
          <a:p>
            <a:endParaRPr lang="en-US" altLang="ja-JP" sz="3500" dirty="0" smtClean="0"/>
          </a:p>
          <a:p>
            <a:pPr>
              <a:lnSpc>
                <a:spcPct val="120000"/>
              </a:lnSpc>
            </a:pPr>
            <a:r>
              <a:rPr lang="ja-JP" altLang="en-US" sz="3500" dirty="0" smtClean="0"/>
              <a:t>おそらく、</a:t>
            </a:r>
            <a:r>
              <a:rPr lang="ja-JP" altLang="ja-JP" sz="3500" dirty="0" smtClean="0"/>
              <a:t>同定</a:t>
            </a:r>
            <a:r>
              <a:rPr lang="ja-JP" altLang="ja-JP" sz="3500" dirty="0"/>
              <a:t>できて</a:t>
            </a:r>
            <a:r>
              <a:rPr lang="ja-JP" altLang="ja-JP" sz="3500" dirty="0" smtClean="0"/>
              <a:t>いない</a:t>
            </a:r>
            <a:r>
              <a:rPr lang="ja-JP" altLang="ja-JP" sz="3500" dirty="0"/>
              <a:t>原子</a:t>
            </a:r>
            <a:r>
              <a:rPr lang="ja-JP" altLang="en-US" sz="3500" dirty="0" smtClean="0"/>
              <a:t>もある</a:t>
            </a:r>
            <a:r>
              <a:rPr lang="ja-JP" altLang="en-US" sz="3500" dirty="0"/>
              <a:t>。</a:t>
            </a:r>
            <a:endParaRPr lang="en-US" altLang="ja-JP" sz="3500" dirty="0"/>
          </a:p>
          <a:p>
            <a:pPr>
              <a:lnSpc>
                <a:spcPct val="120000"/>
              </a:lnSpc>
            </a:pPr>
            <a:r>
              <a:rPr lang="ja-JP" altLang="ja-JP" sz="3500" dirty="0" smtClean="0"/>
              <a:t>速度</a:t>
            </a:r>
            <a:r>
              <a:rPr lang="ja-JP" altLang="ja-JP" sz="3500" dirty="0"/>
              <a:t>などの値</a:t>
            </a:r>
            <a:r>
              <a:rPr lang="ja-JP" altLang="ja-JP" sz="3500" dirty="0" smtClean="0"/>
              <a:t>も</a:t>
            </a:r>
            <a:r>
              <a:rPr lang="ja-JP" altLang="en-US" sz="3500" dirty="0" smtClean="0"/>
              <a:t>本当</a:t>
            </a:r>
            <a:r>
              <a:rPr lang="ja-JP" altLang="ja-JP" sz="3500" dirty="0" smtClean="0"/>
              <a:t>に</a:t>
            </a:r>
            <a:r>
              <a:rPr lang="ja-JP" altLang="ja-JP" sz="3500" dirty="0"/>
              <a:t>正確</a:t>
            </a:r>
            <a:r>
              <a:rPr lang="ja-JP" altLang="ja-JP" sz="3500" dirty="0" smtClean="0"/>
              <a:t>な</a:t>
            </a:r>
            <a:r>
              <a:rPr lang="ja-JP" altLang="en-US" sz="3500" dirty="0" smtClean="0"/>
              <a:t>もの</a:t>
            </a:r>
            <a:r>
              <a:rPr lang="ja-JP" altLang="ja-JP" sz="3500" dirty="0" smtClean="0"/>
              <a:t>で</a:t>
            </a:r>
            <a:r>
              <a:rPr lang="ja-JP" altLang="ja-JP" sz="3500" dirty="0"/>
              <a:t>あるとは言いがたい</a:t>
            </a:r>
            <a:r>
              <a:rPr lang="ja-JP" altLang="ja-JP" sz="3500" dirty="0" smtClean="0"/>
              <a:t>。</a:t>
            </a:r>
            <a:endParaRPr lang="en-US" altLang="ja-JP" sz="3500" dirty="0" smtClean="0"/>
          </a:p>
          <a:p>
            <a:pPr>
              <a:lnSpc>
                <a:spcPct val="120000"/>
              </a:lnSpc>
            </a:pPr>
            <a:endParaRPr lang="en-US" altLang="ja-JP" sz="400" dirty="0"/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500" dirty="0" smtClean="0"/>
              <a:t>これらの</a:t>
            </a:r>
            <a:r>
              <a:rPr lang="ja-JP" altLang="ja-JP" sz="3500" dirty="0" smtClean="0"/>
              <a:t>点</a:t>
            </a:r>
            <a:r>
              <a:rPr lang="ja-JP" altLang="ja-JP" sz="3500" dirty="0"/>
              <a:t>については</a:t>
            </a:r>
            <a:r>
              <a:rPr lang="ja-JP" altLang="ja-JP" sz="3500" dirty="0" smtClean="0"/>
              <a:t>今後</a:t>
            </a:r>
            <a:r>
              <a:rPr lang="ja-JP" altLang="en-US" sz="3500" dirty="0"/>
              <a:t>、</a:t>
            </a:r>
            <a:r>
              <a:rPr lang="ja-JP" altLang="ja-JP" sz="3500" dirty="0" smtClean="0"/>
              <a:t>もっと</a:t>
            </a:r>
            <a:r>
              <a:rPr lang="ja-JP" altLang="ja-JP" sz="3500" dirty="0"/>
              <a:t>長い露出時間で何回も観測を重ねる</a:t>
            </a:r>
            <a:r>
              <a:rPr lang="ja-JP" altLang="ja-JP" sz="3500" dirty="0" smtClean="0"/>
              <a:t>こと</a:t>
            </a:r>
            <a:r>
              <a:rPr lang="ja-JP" altLang="en-US" sz="3500" dirty="0" smtClean="0"/>
              <a:t>や、装置や観測場所を改善すること</a:t>
            </a:r>
            <a:r>
              <a:rPr lang="ja-JP" altLang="ja-JP" sz="3500" dirty="0" smtClean="0"/>
              <a:t>によって</a:t>
            </a:r>
            <a:r>
              <a:rPr lang="ja-JP" altLang="ja-JP" sz="3500" dirty="0"/>
              <a:t>解決</a:t>
            </a:r>
            <a:r>
              <a:rPr lang="ja-JP" altLang="ja-JP" sz="3500" dirty="0" smtClean="0"/>
              <a:t>できる</a:t>
            </a:r>
            <a:r>
              <a:rPr lang="ja-JP" altLang="en-US" sz="3500" dirty="0" smtClean="0"/>
              <a:t>。</a:t>
            </a:r>
            <a:endParaRPr kumimoji="1" lang="ja-JP" altLang="en-US" sz="3500" dirty="0"/>
          </a:p>
        </p:txBody>
      </p:sp>
      <p:sp>
        <p:nvSpPr>
          <p:cNvPr id="4" name="下矢印 3"/>
          <p:cNvSpPr/>
          <p:nvPr/>
        </p:nvSpPr>
        <p:spPr>
          <a:xfrm>
            <a:off x="2195736" y="2492896"/>
            <a:ext cx="1800200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133438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 smtClean="0"/>
              <a:t>しかし</a:t>
            </a:r>
            <a:r>
              <a:rPr kumimoji="1" lang="ja-JP" altLang="en-US" sz="3200" b="1" u="sng" dirty="0" err="1" smtClean="0"/>
              <a:t>、、、</a:t>
            </a:r>
            <a:endParaRPr kumimoji="1"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4022635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b="1" u="sng" dirty="0" smtClean="0"/>
              <a:t>参考文献</a:t>
            </a:r>
            <a:endParaRPr kumimoji="1" lang="ja-JP" altLang="en-US" sz="4000" b="1" u="sng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5720" y="1412776"/>
            <a:ext cx="8715436" cy="4713387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ja-JP" altLang="en-US" dirty="0" smtClean="0"/>
              <a:t>粟野諭美　他</a:t>
            </a:r>
            <a:r>
              <a:rPr lang="en-US" dirty="0" smtClean="0"/>
              <a:t>.</a:t>
            </a:r>
            <a:r>
              <a:rPr lang="ja-JP" altLang="en-US" dirty="0" smtClean="0"/>
              <a:t>（</a:t>
            </a:r>
            <a:r>
              <a:rPr lang="en-US" dirty="0" smtClean="0"/>
              <a:t>2001</a:t>
            </a:r>
            <a:r>
              <a:rPr lang="ja-JP" altLang="en-US" dirty="0" smtClean="0"/>
              <a:t>）</a:t>
            </a:r>
            <a:r>
              <a:rPr lang="en-US" dirty="0" smtClean="0"/>
              <a:t>.</a:t>
            </a:r>
            <a:r>
              <a:rPr lang="ja-JP" altLang="en-US" dirty="0" smtClean="0"/>
              <a:t>線同定表</a:t>
            </a:r>
            <a:r>
              <a:rPr lang="en-US" dirty="0" smtClean="0"/>
              <a:t>(Line Table).</a:t>
            </a:r>
            <a:r>
              <a:rPr lang="ja-JP" altLang="en-US" dirty="0" smtClean="0"/>
              <a:t>宇宙スペクトル博物館</a:t>
            </a:r>
            <a:r>
              <a:rPr lang="en-US" dirty="0" smtClean="0"/>
              <a:t>&lt;</a:t>
            </a:r>
            <a:r>
              <a:rPr lang="ja-JP" altLang="en-US" dirty="0" smtClean="0"/>
              <a:t>可視光偏</a:t>
            </a:r>
            <a:r>
              <a:rPr lang="en-US" dirty="0" smtClean="0"/>
              <a:t>&gt;</a:t>
            </a:r>
            <a:r>
              <a:rPr lang="ja-JP" altLang="en-US" dirty="0" smtClean="0"/>
              <a:t>天空からの虹色の便り</a:t>
            </a:r>
            <a:r>
              <a:rPr lang="en-US" dirty="0" smtClean="0"/>
              <a:t>.</a:t>
            </a:r>
            <a:r>
              <a:rPr lang="ja-JP" altLang="en-US" dirty="0" smtClean="0"/>
              <a:t>裳華房</a:t>
            </a: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r>
              <a:rPr lang="ja-JP" altLang="en-US" dirty="0" smtClean="0"/>
              <a:t>大須賀 健</a:t>
            </a:r>
            <a:r>
              <a:rPr lang="en-US" dirty="0" smtClean="0"/>
              <a:t>.(2011).</a:t>
            </a:r>
            <a:r>
              <a:rPr lang="ja-JP" altLang="en-US" dirty="0" smtClean="0"/>
              <a:t>ゼロからわかるブラックホール</a:t>
            </a:r>
            <a:r>
              <a:rPr lang="en-US" dirty="0" smtClean="0"/>
              <a:t>.</a:t>
            </a:r>
            <a:r>
              <a:rPr lang="ja-JP" altLang="en-US" dirty="0" smtClean="0"/>
              <a:t>講談社</a:t>
            </a: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r>
              <a:rPr lang="ja-JP" altLang="en-US" dirty="0" smtClean="0"/>
              <a:t>家 正則 他</a:t>
            </a:r>
            <a:r>
              <a:rPr lang="en-US" dirty="0" smtClean="0"/>
              <a:t>.(2007).</a:t>
            </a:r>
            <a:r>
              <a:rPr lang="ja-JP" altLang="en-US" dirty="0" smtClean="0"/>
              <a:t>宇宙の観測</a:t>
            </a:r>
            <a:r>
              <a:rPr lang="en-US" altLang="ja-JP" dirty="0" smtClean="0"/>
              <a:t>Ⅰ―</a:t>
            </a:r>
            <a:r>
              <a:rPr lang="ja-JP" altLang="en-US" dirty="0" smtClean="0"/>
              <a:t>光，赤外線天文学</a:t>
            </a:r>
            <a:r>
              <a:rPr lang="en-US" altLang="ja-JP" dirty="0" smtClean="0"/>
              <a:t>―</a:t>
            </a:r>
            <a:r>
              <a:rPr lang="en-US" dirty="0" smtClean="0"/>
              <a:t>. </a:t>
            </a:r>
            <a:r>
              <a:rPr lang="ja-JP" altLang="en-US" dirty="0" smtClean="0"/>
              <a:t>日本評論社</a:t>
            </a:r>
            <a:endParaRPr lang="en-US" altLang="ja-JP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 NASA X-ray 'Echoes' Map a </a:t>
            </a:r>
            <a:r>
              <a:rPr lang="en-US" dirty="0" err="1" smtClean="0"/>
              <a:t>Supermassive</a:t>
            </a:r>
            <a:r>
              <a:rPr lang="en-US" dirty="0" smtClean="0"/>
              <a:t> Black Hole's Environs (</a:t>
            </a:r>
            <a:r>
              <a:rPr lang="en-US" u="sng" dirty="0" smtClean="0">
                <a:hlinkClick r:id="rId2"/>
              </a:rPr>
              <a:t>http://www.nasa.gov/topics/universe/features/xray-echo.html</a:t>
            </a:r>
            <a:r>
              <a:rPr lang="en-US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B.M. Peterson.(2006). The Broad-Line Region in Active Galactic Nuclei</a:t>
            </a:r>
            <a:endParaRPr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4177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142976" y="285749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ja-JP" sz="5400" b="1" dirty="0" smtClean="0"/>
              <a:t>探</a:t>
            </a:r>
            <a:r>
              <a:rPr lang="ja-JP" altLang="en-US" sz="5400" b="1" dirty="0" smtClean="0"/>
              <a:t>究</a:t>
            </a:r>
            <a:r>
              <a:rPr lang="ja-JP" altLang="ja-JP" sz="5400" b="1" dirty="0" smtClean="0"/>
              <a:t>の</a:t>
            </a:r>
            <a:r>
              <a:rPr lang="ja-JP" altLang="ja-JP" sz="5400" b="1" dirty="0"/>
              <a:t>楽しさ奥の</a:t>
            </a:r>
            <a:r>
              <a:rPr lang="ja-JP" altLang="ja-JP" sz="5400" b="1" dirty="0" smtClean="0"/>
              <a:t>深さ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350664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7584" y="285293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ja-JP" sz="5400" b="1" dirty="0"/>
              <a:t>知識不足、勉強の</a:t>
            </a:r>
            <a:r>
              <a:rPr lang="ja-JP" altLang="ja-JP" sz="5400" b="1" dirty="0" smtClean="0"/>
              <a:t>重要性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58686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14400" y="2857496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ja-JP" sz="5400" b="1" dirty="0"/>
              <a:t>天文と工学の間で揺れる</a:t>
            </a:r>
            <a:endParaRPr kumimoji="1" lang="ja-JP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579429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5" t="17788" r="23613" b="-1141"/>
          <a:stretch/>
        </p:blipFill>
        <p:spPr>
          <a:xfrm>
            <a:off x="-180528" y="0"/>
            <a:ext cx="9324528" cy="7043144"/>
          </a:xfrm>
          <a:prstGeom prst="rect">
            <a:avLst/>
          </a:prstGeom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785794"/>
            <a:ext cx="8143932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4000" b="1" u="sng" dirty="0" smtClean="0">
                <a:solidFill>
                  <a:schemeClr val="bg1"/>
                </a:solidFill>
              </a:rPr>
              <a:t>背景～ブラックホール（</a:t>
            </a:r>
            <a:r>
              <a:rPr kumimoji="1" lang="en-US" altLang="ja-JP" sz="4000" b="1" u="sng" dirty="0" smtClean="0">
                <a:solidFill>
                  <a:schemeClr val="bg1"/>
                </a:solidFill>
              </a:rPr>
              <a:t>BH</a:t>
            </a:r>
            <a:r>
              <a:rPr kumimoji="1" lang="ja-JP" altLang="en-US" sz="4000" b="1" u="sng" dirty="0" smtClean="0">
                <a:solidFill>
                  <a:schemeClr val="bg1"/>
                </a:solidFill>
              </a:rPr>
              <a:t>）とは～</a:t>
            </a:r>
            <a:endParaRPr kumimoji="1" lang="en-US" altLang="ja-JP" sz="4000" b="1" u="sng" dirty="0" smtClean="0">
              <a:solidFill>
                <a:schemeClr val="bg1"/>
              </a:solidFill>
            </a:endParaRPr>
          </a:p>
          <a:p>
            <a:pPr>
              <a:buNone/>
            </a:pPr>
            <a:endParaRPr kumimoji="1" lang="en-US" altLang="ja-JP" sz="600" b="1" u="sng" dirty="0" smtClean="0"/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ja-JP" altLang="en-US" dirty="0" smtClean="0">
                <a:solidFill>
                  <a:srgbClr val="FF0000"/>
                </a:solidFill>
              </a:rPr>
              <a:t>莫大な質量</a:t>
            </a:r>
            <a:r>
              <a:rPr lang="ja-JP" altLang="en-US" dirty="0" smtClean="0">
                <a:solidFill>
                  <a:schemeClr val="bg1"/>
                </a:solidFill>
              </a:rPr>
              <a:t>を</a:t>
            </a:r>
            <a:r>
              <a:rPr lang="ja-JP" altLang="en-US" dirty="0">
                <a:solidFill>
                  <a:schemeClr val="bg1"/>
                </a:solidFill>
              </a:rPr>
              <a:t>持っている</a:t>
            </a:r>
            <a:r>
              <a:rPr lang="ja-JP" altLang="en-US" dirty="0" smtClean="0">
                <a:solidFill>
                  <a:schemeClr val="bg1"/>
                </a:solidFill>
              </a:rPr>
              <a:t>が、</a:t>
            </a:r>
            <a:r>
              <a:rPr lang="ja-JP" altLang="en-US" dirty="0" smtClean="0">
                <a:solidFill>
                  <a:srgbClr val="FF0000"/>
                </a:solidFill>
              </a:rPr>
              <a:t>大きさが小さい</a:t>
            </a:r>
            <a:r>
              <a:rPr lang="ja-JP" altLang="en-US" dirty="0" smtClean="0">
                <a:solidFill>
                  <a:schemeClr val="bg1"/>
                </a:solidFill>
              </a:rPr>
              <a:t>ため、</a:t>
            </a:r>
            <a:r>
              <a:rPr lang="ja-JP" altLang="en-US" dirty="0" smtClean="0">
                <a:solidFill>
                  <a:srgbClr val="FF0000"/>
                </a:solidFill>
              </a:rPr>
              <a:t>とてつもなく強い重力</a:t>
            </a:r>
            <a:r>
              <a:rPr lang="ja-JP" altLang="en-US" dirty="0" smtClean="0">
                <a:solidFill>
                  <a:schemeClr val="bg1"/>
                </a:solidFill>
              </a:rPr>
              <a:t>を持った天体。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altLang="ja-JP" sz="500" dirty="0" smtClean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altLang="ja-JP" sz="5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altLang="ja-JP" sz="5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altLang="ja-JP" sz="500" dirty="0"/>
          </a:p>
          <a:p>
            <a:pPr>
              <a:buFont typeface="Wingdings" pitchFamily="2" charset="2"/>
              <a:buChar char="Ø"/>
            </a:pPr>
            <a:r>
              <a:rPr kumimoji="1" lang="ja-JP" altLang="en-US" dirty="0" smtClean="0">
                <a:solidFill>
                  <a:schemeClr val="bg1"/>
                </a:solidFill>
              </a:rPr>
              <a:t>光さえも脱出不可能な</a:t>
            </a:r>
            <a:r>
              <a:rPr kumimoji="1" lang="ja-JP" alt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暗黒天体</a:t>
            </a:r>
            <a:r>
              <a:rPr kumimoji="1" lang="ja-JP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。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kumimoji="1" lang="en-US" altLang="ja-JP" sz="600" dirty="0" smtClean="0"/>
          </a:p>
          <a:p>
            <a:pPr>
              <a:buFont typeface="Wingdings" pitchFamily="2" charset="2"/>
              <a:buChar char="Ø"/>
            </a:pPr>
            <a:endParaRPr lang="en-US" altLang="ja-JP" sz="600" dirty="0" smtClean="0"/>
          </a:p>
          <a:p>
            <a:pPr>
              <a:buFont typeface="Wingdings" pitchFamily="2" charset="2"/>
              <a:buChar char="Ø"/>
            </a:pPr>
            <a:endParaRPr kumimoji="1" lang="en-US" altLang="ja-JP" sz="600" dirty="0" smtClean="0"/>
          </a:p>
          <a:p>
            <a:pPr>
              <a:buFont typeface="Wingdings" pitchFamily="2" charset="2"/>
              <a:buChar char="Ø"/>
            </a:pPr>
            <a:endParaRPr kumimoji="1" lang="en-US" altLang="ja-JP" sz="600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>
                <a:solidFill>
                  <a:schemeClr val="bg1"/>
                </a:solidFill>
              </a:rPr>
              <a:t>存在は</a:t>
            </a:r>
            <a:r>
              <a:rPr lang="ja-JP" altLang="en-US" dirty="0">
                <a:solidFill>
                  <a:schemeClr val="bg1"/>
                </a:solidFill>
              </a:rPr>
              <a:t>確定的とされている</a:t>
            </a:r>
            <a:r>
              <a:rPr lang="ja-JP" altLang="en-US" dirty="0" smtClean="0">
                <a:solidFill>
                  <a:schemeClr val="bg1"/>
                </a:solidFill>
              </a:rPr>
              <a:t>が</a:t>
            </a:r>
            <a:r>
              <a:rPr lang="ja-JP" altLang="en-US" dirty="0">
                <a:solidFill>
                  <a:schemeClr val="bg1"/>
                </a:solidFill>
              </a:rPr>
              <a:t>、</a:t>
            </a:r>
            <a:r>
              <a:rPr lang="ja-JP" altLang="en-US" dirty="0" smtClean="0">
                <a:solidFill>
                  <a:schemeClr val="bg1"/>
                </a:solidFill>
              </a:rPr>
              <a:t>未だに直接</a:t>
            </a:r>
            <a:r>
              <a:rPr lang="ja-JP" altLang="en-US" dirty="0">
                <a:solidFill>
                  <a:schemeClr val="bg1"/>
                </a:solidFill>
              </a:rPr>
              <a:t>観測することはできて</a:t>
            </a:r>
            <a:r>
              <a:rPr lang="ja-JP" altLang="en-US" dirty="0" smtClean="0">
                <a:solidFill>
                  <a:schemeClr val="bg1"/>
                </a:solidFill>
              </a:rPr>
              <a:t>おらず</a:t>
            </a:r>
            <a:r>
              <a:rPr lang="ja-JP" altLang="en-US" dirty="0">
                <a:solidFill>
                  <a:schemeClr val="bg1"/>
                </a:solidFill>
              </a:rPr>
              <a:t>、</a:t>
            </a:r>
            <a:r>
              <a:rPr lang="ja-JP" altLang="en-US" dirty="0" smtClean="0">
                <a:solidFill>
                  <a:schemeClr val="bg1"/>
                </a:solidFill>
              </a:rPr>
              <a:t>多く</a:t>
            </a:r>
            <a:r>
              <a:rPr lang="ja-JP" altLang="en-US" dirty="0">
                <a:solidFill>
                  <a:schemeClr val="bg1"/>
                </a:solidFill>
              </a:rPr>
              <a:t>の</a:t>
            </a:r>
            <a:r>
              <a:rPr lang="ja-JP" altLang="en-US" dirty="0">
                <a:solidFill>
                  <a:srgbClr val="FF0000"/>
                </a:solidFill>
              </a:rPr>
              <a:t>謎に包まれている。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88224" y="6550223"/>
            <a:ext cx="267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ja-JP" sz="1400" i="1" dirty="0">
                <a:solidFill>
                  <a:schemeClr val="bg1"/>
                </a:solidFill>
              </a:rPr>
              <a:t>Image Credit: </a:t>
            </a:r>
            <a:r>
              <a:rPr lang="en-US" altLang="ja-JP" sz="1400" i="1" dirty="0" smtClean="0">
                <a:solidFill>
                  <a:schemeClr val="bg1"/>
                </a:solidFill>
              </a:rPr>
              <a:t>NASA/CXC/</a:t>
            </a:r>
            <a:r>
              <a:rPr lang="en-US" altLang="ja-JP" sz="1400" i="1" dirty="0" err="1" smtClean="0">
                <a:solidFill>
                  <a:schemeClr val="bg1"/>
                </a:solidFill>
              </a:rPr>
              <a:t>M.Weiss</a:t>
            </a:r>
            <a:endParaRPr lang="en-US" altLang="ja-JP" sz="1400" i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3" t="-1" r="14275" b="-3550"/>
          <a:stretch/>
        </p:blipFill>
        <p:spPr>
          <a:xfrm>
            <a:off x="-13500" y="1096"/>
            <a:ext cx="9433048" cy="7101408"/>
          </a:xfrm>
          <a:prstGeom prst="rect">
            <a:avLst/>
          </a:prstGeom>
        </p:spPr>
      </p:pic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動機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20" y="1571612"/>
            <a:ext cx="8643966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600" dirty="0" smtClean="0">
                <a:solidFill>
                  <a:schemeClr val="bg1"/>
                </a:solidFill>
              </a:rPr>
              <a:t>宇宙に対して漠然とした</a:t>
            </a:r>
            <a:r>
              <a:rPr lang="ja-JP" altLang="en-US" sz="3600" dirty="0" smtClean="0">
                <a:solidFill>
                  <a:srgbClr val="FF0000"/>
                </a:solidFill>
              </a:rPr>
              <a:t>憧れ</a:t>
            </a:r>
            <a:r>
              <a:rPr lang="ja-JP" altLang="en-US" sz="3600" dirty="0" smtClean="0">
                <a:solidFill>
                  <a:schemeClr val="bg1"/>
                </a:solidFill>
              </a:rPr>
              <a:t>、興味があったため。</a:t>
            </a:r>
            <a:r>
              <a:rPr lang="ja-JP" altLang="en-US" sz="3600" dirty="0" smtClean="0">
                <a:solidFill>
                  <a:srgbClr val="FF0000"/>
                </a:solidFill>
              </a:rPr>
              <a:t>天文系のテーマ</a:t>
            </a:r>
            <a:r>
              <a:rPr lang="ja-JP" altLang="en-US" sz="3600" dirty="0" smtClean="0">
                <a:solidFill>
                  <a:schemeClr val="bg1"/>
                </a:solidFill>
              </a:rPr>
              <a:t>にしたいと考えていた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ja-JP" sz="36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600" dirty="0" smtClean="0">
                <a:solidFill>
                  <a:schemeClr val="bg1"/>
                </a:solidFill>
              </a:rPr>
              <a:t>未だ</a:t>
            </a:r>
            <a:r>
              <a:rPr lang="ja-JP" altLang="en-US" sz="3600" dirty="0" smtClean="0">
                <a:solidFill>
                  <a:srgbClr val="FF0000"/>
                </a:solidFill>
              </a:rPr>
              <a:t>謎に包まれた</a:t>
            </a:r>
            <a:r>
              <a:rPr lang="en-US" sz="3600" dirty="0" smtClean="0">
                <a:solidFill>
                  <a:schemeClr val="bg1"/>
                </a:solidFill>
              </a:rPr>
              <a:t>BH</a:t>
            </a:r>
            <a:r>
              <a:rPr lang="ja-JP" altLang="en-US" sz="3600" dirty="0" smtClean="0">
                <a:solidFill>
                  <a:schemeClr val="bg1"/>
                </a:solidFill>
              </a:rPr>
              <a:t>に興味を持ち、少しでも</a:t>
            </a:r>
            <a:r>
              <a:rPr lang="en-US" sz="3600" dirty="0" smtClean="0">
                <a:solidFill>
                  <a:srgbClr val="FF0000"/>
                </a:solidFill>
              </a:rPr>
              <a:t>BH</a:t>
            </a:r>
            <a:r>
              <a:rPr lang="ja-JP" altLang="en-US" sz="3600" dirty="0" smtClean="0">
                <a:solidFill>
                  <a:srgbClr val="FF0000"/>
                </a:solidFill>
              </a:rPr>
              <a:t>について知りたい</a:t>
            </a:r>
            <a:r>
              <a:rPr lang="ja-JP" altLang="en-US" sz="3600" dirty="0" smtClean="0">
                <a:solidFill>
                  <a:schemeClr val="bg1"/>
                </a:solidFill>
              </a:rPr>
              <a:t>、調べてみたいと思ったため。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16216" y="6550223"/>
            <a:ext cx="2677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ja-JP" sz="1400" i="1" dirty="0">
                <a:solidFill>
                  <a:schemeClr val="bg1"/>
                </a:solidFill>
              </a:rPr>
              <a:t>Image Credit: </a:t>
            </a:r>
            <a:r>
              <a:rPr lang="en-US" altLang="ja-JP" sz="1400" i="1" dirty="0" smtClean="0">
                <a:solidFill>
                  <a:schemeClr val="bg1"/>
                </a:solidFill>
              </a:rPr>
              <a:t>NASA/CXC/</a:t>
            </a:r>
            <a:r>
              <a:rPr lang="en-US" altLang="ja-JP" sz="1400" i="1" dirty="0" err="1" smtClean="0">
                <a:solidFill>
                  <a:schemeClr val="bg1"/>
                </a:solidFill>
              </a:rPr>
              <a:t>M.Weiss</a:t>
            </a:r>
            <a:endParaRPr lang="en-US" altLang="ja-JP" sz="1400" i="1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b="1" u="sng" dirty="0"/>
              <a:t>研究の</a:t>
            </a:r>
            <a:r>
              <a:rPr lang="ja-JP" altLang="en-US" sz="4000" b="1" u="sng" dirty="0" smtClean="0"/>
              <a:t>目的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3600" dirty="0" smtClean="0">
                <a:solidFill>
                  <a:srgbClr val="FF0000"/>
                </a:solidFill>
              </a:rPr>
              <a:t>スペクトル</a:t>
            </a:r>
            <a:r>
              <a:rPr lang="ja-JP" altLang="en-US" sz="3600" dirty="0">
                <a:solidFill>
                  <a:srgbClr val="FF0000"/>
                </a:solidFill>
              </a:rPr>
              <a:t>分析</a:t>
            </a:r>
            <a:r>
              <a:rPr lang="ja-JP" altLang="en-US" sz="3600" dirty="0"/>
              <a:t>を</a:t>
            </a:r>
            <a:r>
              <a:rPr lang="ja-JP" altLang="en-US" sz="3600" dirty="0" smtClean="0"/>
              <a:t>用いて、</a:t>
            </a:r>
            <a:endParaRPr lang="en-US" altLang="ja-JP" sz="3600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en-US" altLang="ja-JP" sz="3600" dirty="0" smtClean="0"/>
              <a:t>Ⅰ</a:t>
            </a:r>
            <a:r>
              <a:rPr lang="ja-JP" altLang="en-US" sz="3600" dirty="0" err="1" smtClean="0"/>
              <a:t>．</a:t>
            </a:r>
            <a:r>
              <a:rPr lang="ja-JP" altLang="en-US" sz="3600" dirty="0" smtClean="0"/>
              <a:t>元素</a:t>
            </a:r>
            <a:r>
              <a:rPr lang="ja-JP" altLang="ja-JP" sz="3600" dirty="0" smtClean="0"/>
              <a:t>成分</a:t>
            </a:r>
            <a:endParaRPr lang="en-US" altLang="ja-JP" sz="3600" dirty="0" smtClean="0"/>
          </a:p>
          <a:p>
            <a:pPr>
              <a:buNone/>
            </a:pPr>
            <a:r>
              <a:rPr lang="en-US" altLang="ja-JP" sz="3600" dirty="0" smtClean="0"/>
              <a:t>Ⅱ</a:t>
            </a:r>
            <a:r>
              <a:rPr lang="ja-JP" altLang="en-US" sz="3600" dirty="0" err="1" smtClean="0"/>
              <a:t>．</a:t>
            </a:r>
            <a:r>
              <a:rPr lang="en-US" altLang="ja-JP" sz="3600" dirty="0" smtClean="0"/>
              <a:t>BH</a:t>
            </a:r>
            <a:r>
              <a:rPr lang="ja-JP" altLang="ja-JP" sz="3600" dirty="0" smtClean="0"/>
              <a:t>周辺のガス雲の回転速度</a:t>
            </a:r>
            <a:endParaRPr lang="en-US" altLang="ja-JP" sz="3600" dirty="0" smtClean="0"/>
          </a:p>
          <a:p>
            <a:pPr>
              <a:buNone/>
            </a:pPr>
            <a:r>
              <a:rPr lang="en-US" altLang="ja-JP" sz="3600" dirty="0" smtClean="0"/>
              <a:t>Ⅲ</a:t>
            </a:r>
            <a:r>
              <a:rPr lang="ja-JP" altLang="en-US" sz="3600" dirty="0" err="1" smtClean="0"/>
              <a:t>．</a:t>
            </a:r>
            <a:r>
              <a:rPr lang="en-US" altLang="ja-JP" sz="3600" dirty="0" smtClean="0"/>
              <a:t>BH</a:t>
            </a:r>
            <a:r>
              <a:rPr lang="ja-JP" altLang="ja-JP" sz="3600" dirty="0" smtClean="0"/>
              <a:t>の後退速度</a:t>
            </a:r>
            <a:r>
              <a:rPr lang="ja-JP" altLang="en-US" sz="3600" dirty="0" smtClean="0"/>
              <a:t>、</a:t>
            </a:r>
            <a:r>
              <a:rPr lang="ja-JP" altLang="ja-JP" sz="3600" dirty="0" smtClean="0"/>
              <a:t>地球から</a:t>
            </a:r>
            <a:r>
              <a:rPr lang="en-US" altLang="ja-JP" sz="3600" dirty="0" smtClean="0"/>
              <a:t>BH</a:t>
            </a:r>
            <a:r>
              <a:rPr lang="ja-JP" altLang="ja-JP" sz="3600" dirty="0" err="1" smtClean="0"/>
              <a:t>までの</a:t>
            </a:r>
            <a:r>
              <a:rPr lang="ja-JP" altLang="ja-JP" sz="3600" dirty="0" smtClean="0"/>
              <a:t>距離</a:t>
            </a:r>
            <a:endParaRPr lang="en-US" altLang="ja-JP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ja-JP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sz="3600" dirty="0" smtClean="0"/>
              <a:t>　　　　　　　　　　　　　　　　　　　　を求める。</a:t>
            </a:r>
            <a:endParaRPr lang="en-US" altLang="ja-JP" sz="3600" dirty="0" smtClean="0"/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>
            <a:lum brigh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00" t="11807" r="22301" b="25081"/>
          <a:stretch/>
        </p:blipFill>
        <p:spPr>
          <a:xfrm>
            <a:off x="3419872" y="180557"/>
            <a:ext cx="1939292" cy="2534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299731" y="2420888"/>
            <a:ext cx="832964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4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設定理由</a:t>
            </a:r>
            <a:endParaRPr kumimoji="1" lang="en-US" altLang="ja-JP" sz="43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l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活動銀河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altLang="ja-JP" sz="3200" dirty="0" smtClean="0"/>
              <a:t>Ⅰ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型セイファート銀河</a:t>
            </a:r>
            <a:r>
              <a:rPr kumimoji="1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である。</a:t>
            </a:r>
            <a:endParaRPr kumimoji="1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⇒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銀河中心の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太陽質量の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倍以上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</a:t>
            </a: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BH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からエネルギーの大半が放出されている銀河。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u="sng" dirty="0" smtClean="0">
                <a:solidFill>
                  <a:srgbClr val="7030A0"/>
                </a:solidFill>
              </a:rPr>
              <a:t>この銀河を観測することは</a:t>
            </a:r>
            <a:r>
              <a:rPr lang="en-US" altLang="ja-JP" sz="3200" u="sng" dirty="0" smtClean="0">
                <a:solidFill>
                  <a:srgbClr val="7030A0"/>
                </a:solidFill>
              </a:rPr>
              <a:t>BH</a:t>
            </a:r>
            <a:r>
              <a:rPr lang="ja-JP" altLang="en-US" sz="3200" u="sng" dirty="0" smtClean="0">
                <a:solidFill>
                  <a:srgbClr val="7030A0"/>
                </a:solidFill>
              </a:rPr>
              <a:t>を観測することとほぼ同義であるとする。</a:t>
            </a:r>
            <a:endParaRPr kumimoji="1" lang="en-US" altLang="ja-JP" sz="3200" b="0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比較的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観測しやすい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天体である。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9731" y="325071"/>
            <a:ext cx="3192275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4400" b="1" u="sng" dirty="0"/>
              <a:t>観測対象</a:t>
            </a:r>
            <a:endParaRPr lang="en-US" altLang="ja-JP" sz="4400" b="1" u="sng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3200" dirty="0"/>
              <a:t>りょうけん座</a:t>
            </a:r>
            <a:r>
              <a:rPr lang="ja-JP" altLang="en-US" sz="3200" dirty="0" smtClean="0"/>
              <a:t>の</a:t>
            </a:r>
            <a:endParaRPr lang="en-US" altLang="ja-JP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3200" dirty="0" smtClean="0">
                <a:solidFill>
                  <a:srgbClr val="FF0000"/>
                </a:solidFill>
              </a:rPr>
              <a:t>NGC4151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>
            <a:endCxn id="25" idx="1"/>
          </p:cNvCxnSpPr>
          <p:nvPr/>
        </p:nvCxnSpPr>
        <p:spPr>
          <a:xfrm>
            <a:off x="5143504" y="1571612"/>
            <a:ext cx="785818" cy="73884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5" t="36991" r="74617" b="46893"/>
          <a:stretch/>
        </p:blipFill>
        <p:spPr>
          <a:xfrm>
            <a:off x="5929322" y="928670"/>
            <a:ext cx="1928826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フレーム 24"/>
          <p:cNvSpPr/>
          <p:nvPr/>
        </p:nvSpPr>
        <p:spPr>
          <a:xfrm>
            <a:off x="5929322" y="928670"/>
            <a:ext cx="1917549" cy="1433652"/>
          </a:xfrm>
          <a:prstGeom prst="frame">
            <a:avLst>
              <a:gd name="adj1" fmla="val 133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786578" y="235743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NGC4151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28992" y="2714620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りょうけん座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２．研究の手法</a:t>
            </a:r>
            <a:endParaRPr kumimoji="1" lang="ja-JP" altLang="en-US" sz="7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hz12a013\Local Settings\Temporary Internet Files\Content.IE5\71QJUV39\MC900083191[1].wmf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5811" t="5187" r="4112" b="45267"/>
          <a:stretch>
            <a:fillRect/>
          </a:stretch>
        </p:blipFill>
        <p:spPr bwMode="auto">
          <a:xfrm>
            <a:off x="0" y="-428652"/>
            <a:ext cx="9774621" cy="728665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43702" y="5429264"/>
            <a:ext cx="2328850" cy="714356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sz="3600" b="1" u="sng" dirty="0" smtClean="0"/>
              <a:t>BH</a:t>
            </a:r>
            <a:r>
              <a:rPr kumimoji="1" lang="ja-JP" altLang="en-US" sz="3600" b="1" u="sng" dirty="0" smtClean="0"/>
              <a:t>のモデル</a:t>
            </a:r>
            <a:endParaRPr kumimoji="1" lang="ja-JP" altLang="en-US" sz="3600" b="1" u="sng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195736" y="228297"/>
            <a:ext cx="4143372" cy="6500834"/>
            <a:chOff x="142844" y="-1612783"/>
            <a:chExt cx="7512429" cy="10868351"/>
          </a:xfrm>
        </p:grpSpPr>
        <p:sp>
          <p:nvSpPr>
            <p:cNvPr id="9" name="二等辺三角形 8"/>
            <p:cNvSpPr/>
            <p:nvPr/>
          </p:nvSpPr>
          <p:spPr>
            <a:xfrm rot="11943381" flipV="1">
              <a:off x="2562061" y="3542797"/>
              <a:ext cx="937201" cy="5712771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雲形吹き出し 15"/>
            <p:cNvSpPr/>
            <p:nvPr/>
          </p:nvSpPr>
          <p:spPr>
            <a:xfrm rot="1071206">
              <a:off x="4041052" y="1180271"/>
              <a:ext cx="2278314" cy="1088457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二等辺三角形 7"/>
            <p:cNvSpPr/>
            <p:nvPr/>
          </p:nvSpPr>
          <p:spPr>
            <a:xfrm rot="11943381">
              <a:off x="4685350" y="-1612783"/>
              <a:ext cx="714381" cy="4680101"/>
            </a:xfrm>
            <a:prstGeom prst="triangl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アーチ 6"/>
            <p:cNvSpPr/>
            <p:nvPr/>
          </p:nvSpPr>
          <p:spPr>
            <a:xfrm rot="647223">
              <a:off x="2532638" y="2580969"/>
              <a:ext cx="3286148" cy="1419236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円/楕円 3"/>
            <p:cNvSpPr/>
            <p:nvPr/>
          </p:nvSpPr>
          <p:spPr>
            <a:xfrm>
              <a:off x="3286116" y="2428868"/>
              <a:ext cx="1714512" cy="170021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アーチ 5"/>
            <p:cNvSpPr/>
            <p:nvPr/>
          </p:nvSpPr>
          <p:spPr>
            <a:xfrm rot="622272" flipV="1">
              <a:off x="2530622" y="2570114"/>
              <a:ext cx="3286148" cy="1428760"/>
            </a:xfrm>
            <a:prstGeom prst="blockArc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雲形吹き出し 9"/>
            <p:cNvSpPr/>
            <p:nvPr/>
          </p:nvSpPr>
          <p:spPr>
            <a:xfrm rot="20881277">
              <a:off x="1516877" y="1153249"/>
              <a:ext cx="2278314" cy="1088457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雲形吹き出し 11"/>
            <p:cNvSpPr/>
            <p:nvPr/>
          </p:nvSpPr>
          <p:spPr>
            <a:xfrm rot="4638085">
              <a:off x="569213" y="2903075"/>
              <a:ext cx="2199936" cy="1168912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雲形吹き出し 12"/>
            <p:cNvSpPr/>
            <p:nvPr/>
          </p:nvSpPr>
          <p:spPr>
            <a:xfrm rot="18088740">
              <a:off x="5917246" y="2447275"/>
              <a:ext cx="1914578" cy="1546092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雲形吹き出し 13"/>
            <p:cNvSpPr/>
            <p:nvPr/>
          </p:nvSpPr>
          <p:spPr>
            <a:xfrm rot="1850405">
              <a:off x="2469866" y="4274344"/>
              <a:ext cx="2275441" cy="1345004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雲形吹き出し 14"/>
            <p:cNvSpPr/>
            <p:nvPr/>
          </p:nvSpPr>
          <p:spPr>
            <a:xfrm rot="20678112">
              <a:off x="4802936" y="4343504"/>
              <a:ext cx="1649468" cy="1029690"/>
            </a:xfrm>
            <a:prstGeom prst="cloudCallout">
              <a:avLst>
                <a:gd name="adj1" fmla="val -11833"/>
                <a:gd name="adj2" fmla="val 17724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下矢印 21"/>
            <p:cNvSpPr/>
            <p:nvPr/>
          </p:nvSpPr>
          <p:spPr>
            <a:xfrm rot="17665751" flipH="1">
              <a:off x="2058893" y="879529"/>
              <a:ext cx="366375" cy="3032566"/>
            </a:xfrm>
            <a:prstGeom prst="downArrow">
              <a:avLst>
                <a:gd name="adj1" fmla="val 50000"/>
                <a:gd name="adj2" fmla="val 1561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42844" y="1071545"/>
              <a:ext cx="1406454" cy="10355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latin typeface="+mn-ea"/>
                </a:rPr>
                <a:t>BH</a:t>
              </a:r>
              <a:endParaRPr kumimoji="1" lang="ja-JP" altLang="en-US" sz="4000" dirty="0">
                <a:latin typeface="+mn-ea"/>
              </a:endParaRPr>
            </a:p>
          </p:txBody>
        </p:sp>
        <p:sp>
          <p:nvSpPr>
            <p:cNvPr id="24" name="下矢印 23"/>
            <p:cNvSpPr/>
            <p:nvPr/>
          </p:nvSpPr>
          <p:spPr>
            <a:xfrm rot="6805759">
              <a:off x="5625246" y="2764463"/>
              <a:ext cx="247673" cy="3302455"/>
            </a:xfrm>
            <a:prstGeom prst="downArrow">
              <a:avLst>
                <a:gd name="adj1" fmla="val 50000"/>
                <a:gd name="adj2" fmla="val 17589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598748" y="4727088"/>
              <a:ext cx="3056525" cy="855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3200" dirty="0" smtClean="0"/>
                <a:t>降着円盤</a:t>
              </a:r>
              <a:endParaRPr kumimoji="1" lang="ja-JP" altLang="en-US" sz="3200" dirty="0"/>
            </a:p>
          </p:txBody>
        </p:sp>
        <p:sp>
          <p:nvSpPr>
            <p:cNvPr id="27" name="下矢印 26"/>
            <p:cNvSpPr/>
            <p:nvPr/>
          </p:nvSpPr>
          <p:spPr>
            <a:xfrm rot="11879403" flipH="1">
              <a:off x="1246481" y="3871186"/>
              <a:ext cx="349089" cy="1650724"/>
            </a:xfrm>
            <a:prstGeom prst="downArrow">
              <a:avLst>
                <a:gd name="adj1" fmla="val 50000"/>
                <a:gd name="adj2" fmla="val 1561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42844" y="5429262"/>
              <a:ext cx="3049848" cy="94549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ja-JP" altLang="en-US" sz="3600" dirty="0" smtClean="0"/>
                <a:t>ガス雲</a:t>
              </a:r>
              <a:endParaRPr kumimoji="1" lang="ja-JP" altLang="en-US" sz="3600" dirty="0"/>
            </a:p>
          </p:txBody>
        </p:sp>
      </p:grpSp>
      <p:sp>
        <p:nvSpPr>
          <p:cNvPr id="28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0"/>
            <a:ext cx="5429288" cy="61436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3600" b="1" u="sng" dirty="0" smtClean="0"/>
              <a:t>なぜ</a:t>
            </a:r>
            <a:r>
              <a:rPr lang="en-US" altLang="ja-JP" sz="3600" b="1" u="sng" dirty="0" smtClean="0"/>
              <a:t>BH</a:t>
            </a:r>
            <a:r>
              <a:rPr lang="ja-JP" altLang="en-US" sz="3600" b="1" u="sng" dirty="0" smtClean="0"/>
              <a:t>を観測できるのか</a:t>
            </a:r>
            <a:endParaRPr lang="en-US" altLang="ja-JP" sz="3600" b="1" u="sng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降着</a:t>
            </a:r>
            <a:r>
              <a:rPr lang="ja-JP" altLang="en-US" dirty="0">
                <a:solidFill>
                  <a:srgbClr val="FF0000"/>
                </a:solidFill>
              </a:rPr>
              <a:t>円盤</a:t>
            </a:r>
            <a:r>
              <a:rPr lang="ja-JP" altLang="en-US" dirty="0" smtClean="0"/>
              <a:t>は</a:t>
            </a:r>
            <a:r>
              <a:rPr lang="ja-JP" altLang="en-US" dirty="0" smtClean="0">
                <a:solidFill>
                  <a:srgbClr val="FF0000"/>
                </a:solidFill>
              </a:rPr>
              <a:t>摩擦熱</a:t>
            </a:r>
            <a:r>
              <a:rPr lang="ja-JP" altLang="en-US" dirty="0"/>
              <a:t>に</a:t>
            </a:r>
            <a:r>
              <a:rPr lang="ja-JP" altLang="en-US" dirty="0" smtClean="0"/>
              <a:t>よって</a:t>
            </a:r>
            <a:r>
              <a:rPr lang="en-US" dirty="0" smtClean="0"/>
              <a:t>、</a:t>
            </a:r>
          </a:p>
          <a:p>
            <a:pPr>
              <a:buNone/>
            </a:pPr>
            <a:r>
              <a:rPr lang="ja-JP" altLang="en-US" dirty="0" smtClean="0"/>
              <a:t>光</a:t>
            </a:r>
            <a:r>
              <a:rPr lang="ja-JP" altLang="en-US" dirty="0"/>
              <a:t>を発する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ja-JP" altLang="en-US" dirty="0" smtClean="0"/>
              <a:t>周囲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0000"/>
                </a:solidFill>
              </a:rPr>
              <a:t>ガス雲</a:t>
            </a:r>
            <a:r>
              <a:rPr lang="ja-JP" altLang="en-US" dirty="0"/>
              <a:t>が</a:t>
            </a:r>
            <a:r>
              <a:rPr lang="ja-JP" altLang="en-US" dirty="0" smtClean="0">
                <a:solidFill>
                  <a:srgbClr val="FF0000"/>
                </a:solidFill>
              </a:rPr>
              <a:t>電離</a:t>
            </a:r>
            <a:r>
              <a:rPr lang="ja-JP" altLang="en-US" dirty="0" smtClean="0"/>
              <a:t>する。</a:t>
            </a:r>
            <a:endParaRPr lang="en-US" altLang="ja-JP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ja-JP" altLang="en-US" u="wavyHeavy" dirty="0" smtClean="0"/>
              <a:t>その後</a:t>
            </a:r>
            <a:r>
              <a:rPr lang="ja-JP" altLang="en-US" u="wavyHeavy" dirty="0"/>
              <a:t>何らかの影響</a:t>
            </a:r>
            <a:r>
              <a:rPr lang="ja-JP" altLang="en-US" u="wavyHeavy" dirty="0" smtClean="0"/>
              <a:t>で</a:t>
            </a:r>
            <a:endParaRPr lang="en-US" altLang="ja-JP" u="wavyHeavy" dirty="0" smtClean="0"/>
          </a:p>
          <a:p>
            <a:pPr>
              <a:buNone/>
            </a:pPr>
            <a:r>
              <a:rPr lang="ja-JP" altLang="en-US" u="wavyHeavy" dirty="0" smtClean="0"/>
              <a:t>元</a:t>
            </a:r>
            <a:r>
              <a:rPr lang="ja-JP" altLang="en-US" u="wavyHeavy" dirty="0"/>
              <a:t>に戻るときに</a:t>
            </a:r>
            <a:r>
              <a:rPr lang="ja-JP" altLang="en-US" u="wavyHeavy" dirty="0">
                <a:solidFill>
                  <a:srgbClr val="FF0000"/>
                </a:solidFill>
              </a:rPr>
              <a:t>光を</a:t>
            </a:r>
            <a:r>
              <a:rPr lang="ja-JP" altLang="en-US" u="wavyHeavy" dirty="0" smtClean="0">
                <a:solidFill>
                  <a:srgbClr val="FF0000"/>
                </a:solidFill>
              </a:rPr>
              <a:t>発する</a:t>
            </a:r>
            <a:endParaRPr lang="en-US" altLang="ja-JP" u="wavyHeavy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ja-JP" altLang="en-US" dirty="0" smtClean="0"/>
              <a:t>その光を</a:t>
            </a:r>
            <a:r>
              <a:rPr lang="ja-JP" altLang="en-US" dirty="0">
                <a:solidFill>
                  <a:srgbClr val="FF0000"/>
                </a:solidFill>
              </a:rPr>
              <a:t>スペクトル分析</a:t>
            </a:r>
            <a:r>
              <a:rPr lang="ja-JP" altLang="en-US" dirty="0" smtClean="0"/>
              <a:t>する。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357290" y="2214554"/>
            <a:ext cx="1285884" cy="2907234"/>
            <a:chOff x="1357290" y="2214554"/>
            <a:chExt cx="1285884" cy="2907234"/>
          </a:xfrm>
        </p:grpSpPr>
        <p:sp>
          <p:nvSpPr>
            <p:cNvPr id="29" name="下矢印 28"/>
            <p:cNvSpPr/>
            <p:nvPr/>
          </p:nvSpPr>
          <p:spPr>
            <a:xfrm>
              <a:off x="1357290" y="2214554"/>
              <a:ext cx="1285884" cy="4069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下矢印 29"/>
            <p:cNvSpPr/>
            <p:nvPr/>
          </p:nvSpPr>
          <p:spPr>
            <a:xfrm>
              <a:off x="1357290" y="3071810"/>
              <a:ext cx="1285884" cy="4069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下矢印 30"/>
            <p:cNvSpPr/>
            <p:nvPr/>
          </p:nvSpPr>
          <p:spPr>
            <a:xfrm>
              <a:off x="1357290" y="4714884"/>
              <a:ext cx="1285884" cy="4069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65005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9323 -0.0437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53" y="-219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4000" b="1" u="sng" dirty="0"/>
              <a:t>スペクトル分析と</a:t>
            </a:r>
            <a:r>
              <a:rPr lang="ja-JP" altLang="en-US" sz="4000" b="1" u="sng" dirty="0" smtClean="0"/>
              <a:t>は</a:t>
            </a:r>
            <a:endParaRPr kumimoji="1" lang="ja-JP" altLang="en-US" sz="4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　 光を分光して</a:t>
            </a:r>
            <a:r>
              <a:rPr lang="ja-JP" altLang="en-US" dirty="0"/>
              <a:t>、</a:t>
            </a:r>
            <a:r>
              <a:rPr lang="ja-JP" altLang="en-US" dirty="0" smtClean="0">
                <a:solidFill>
                  <a:srgbClr val="FF0000"/>
                </a:solidFill>
              </a:rPr>
              <a:t>どの</a:t>
            </a:r>
            <a:r>
              <a:rPr lang="ja-JP" altLang="en-US" dirty="0">
                <a:solidFill>
                  <a:srgbClr val="FF0000"/>
                </a:solidFill>
              </a:rPr>
              <a:t>波長の光がどれだけの強さ出ている</a:t>
            </a:r>
            <a:r>
              <a:rPr lang="ja-JP" altLang="en-US" dirty="0"/>
              <a:t>かを調べる</a:t>
            </a:r>
            <a:r>
              <a:rPr lang="ja-JP" altLang="en-US" dirty="0" smtClean="0"/>
              <a:t>手法。</a:t>
            </a:r>
            <a:endParaRPr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/>
              <a:t>⇒原子</a:t>
            </a:r>
            <a:r>
              <a:rPr lang="ja-JP" altLang="en-US" dirty="0"/>
              <a:t>はそれぞれに</a:t>
            </a:r>
            <a:r>
              <a:rPr lang="ja-JP" altLang="en-US" dirty="0">
                <a:solidFill>
                  <a:srgbClr val="FF0000"/>
                </a:solidFill>
              </a:rPr>
              <a:t>特有の波長</a:t>
            </a:r>
            <a:r>
              <a:rPr lang="ja-JP" altLang="en-US" dirty="0"/>
              <a:t>の光を</a:t>
            </a:r>
            <a:r>
              <a:rPr lang="ja-JP" altLang="en-US" dirty="0" smtClean="0"/>
              <a:t>発する。よって、光</a:t>
            </a:r>
            <a:r>
              <a:rPr lang="ja-JP" altLang="en-US" dirty="0"/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波長から原子がわかる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/>
              <a:t>⇒波長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0000"/>
                </a:solidFill>
              </a:rPr>
              <a:t>ずれ</a:t>
            </a:r>
            <a:r>
              <a:rPr lang="ja-JP" altLang="en-US" dirty="0"/>
              <a:t>や</a:t>
            </a:r>
            <a:r>
              <a:rPr lang="ja-JP" altLang="en-US" dirty="0">
                <a:solidFill>
                  <a:srgbClr val="FF0000"/>
                </a:solidFill>
              </a:rPr>
              <a:t>広がり</a:t>
            </a:r>
            <a:r>
              <a:rPr lang="ja-JP" altLang="en-US" dirty="0" smtClean="0"/>
              <a:t>から、物体</a:t>
            </a:r>
            <a:r>
              <a:rPr lang="ja-JP" altLang="en-US" dirty="0"/>
              <a:t>の</a:t>
            </a:r>
            <a:r>
              <a:rPr lang="ja-JP" altLang="en-US" dirty="0">
                <a:solidFill>
                  <a:srgbClr val="FF0000"/>
                </a:solidFill>
              </a:rPr>
              <a:t>速さ</a:t>
            </a:r>
            <a:r>
              <a:rPr lang="ja-JP" altLang="en-US" dirty="0"/>
              <a:t>や</a:t>
            </a:r>
            <a:r>
              <a:rPr lang="ja-JP" altLang="en-US" dirty="0">
                <a:solidFill>
                  <a:srgbClr val="FF0000"/>
                </a:solidFill>
              </a:rPr>
              <a:t>運動の様子</a:t>
            </a:r>
            <a:r>
              <a:rPr lang="ja-JP" altLang="en-US" dirty="0"/>
              <a:t>も知ることができる。</a:t>
            </a:r>
            <a:endParaRPr kumimoji="1" lang="ja-JP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テクノロジー">
  <a:themeElements>
    <a:clrScheme name="テクノロジー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テクノロジー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テクノロジー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1096</TotalTime>
  <Words>930</Words>
  <Application>Microsoft Office PowerPoint</Application>
  <PresentationFormat>画面に合わせる (4:3)</PresentationFormat>
  <Paragraphs>233</Paragraphs>
  <Slides>29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29</vt:i4>
      </vt:variant>
    </vt:vector>
  </HeadingPairs>
  <TitlesOfParts>
    <vt:vector size="31" baseType="lpstr">
      <vt:lpstr>Office テーマ</vt:lpstr>
      <vt:lpstr>テクノロジー</vt:lpstr>
      <vt:lpstr>NGC4151（活動銀河核）の ブラックホールの観測</vt:lpstr>
      <vt:lpstr>スライド 2</vt:lpstr>
      <vt:lpstr>スライド 3</vt:lpstr>
      <vt:lpstr>動機</vt:lpstr>
      <vt:lpstr>研究の目的</vt:lpstr>
      <vt:lpstr>スライド 6</vt:lpstr>
      <vt:lpstr>２．研究の手法</vt:lpstr>
      <vt:lpstr>BHのモデル</vt:lpstr>
      <vt:lpstr>スペクトル分析とは</vt:lpstr>
      <vt:lpstr>観測日時・場所</vt:lpstr>
      <vt:lpstr>観測手順</vt:lpstr>
      <vt:lpstr>３．結果、考察</vt:lpstr>
      <vt:lpstr>スライド 13</vt:lpstr>
      <vt:lpstr>スライド 14</vt:lpstr>
      <vt:lpstr>スライド 15</vt:lpstr>
      <vt:lpstr>Ⅱ.幅を持つスペクトルの分析</vt:lpstr>
      <vt:lpstr>Ⅱ.幅を持つスペクトルの分析 　　　　　　　　　　　　　　　　～分析に用いた式～ </vt:lpstr>
      <vt:lpstr>スライド 18</vt:lpstr>
      <vt:lpstr>Ⅲ.赤方偏移の分析</vt:lpstr>
      <vt:lpstr>Ⅲ.赤方偏移の分析　～分析に用いた式～</vt:lpstr>
      <vt:lpstr>Ⅲ.赤方偏移の分析</vt:lpstr>
      <vt:lpstr>４．結論</vt:lpstr>
      <vt:lpstr>想定されるBHのモデル</vt:lpstr>
      <vt:lpstr>５．結論</vt:lpstr>
      <vt:lpstr>スライド 25</vt:lpstr>
      <vt:lpstr>参考文献</vt:lpstr>
      <vt:lpstr>探究の楽しさ奥の深さ</vt:lpstr>
      <vt:lpstr>知識不足、勉強の重要性</vt:lpstr>
      <vt:lpstr>天文と工学の間で揺れる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NGC4151のブラックホールの観測</dc:title>
  <dc:creator>京都市立堀川高等学校</dc:creator>
  <cp:lastModifiedBy>京都市立堀川高等学校</cp:lastModifiedBy>
  <cp:revision>96</cp:revision>
  <cp:lastPrinted>2014-01-27T16:16:51Z</cp:lastPrinted>
  <dcterms:created xsi:type="dcterms:W3CDTF">2013-09-05T05:39:56Z</dcterms:created>
  <dcterms:modified xsi:type="dcterms:W3CDTF">2014-01-31T09:11:43Z</dcterms:modified>
</cp:coreProperties>
</file>